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73" r:id="rId4"/>
    <p:sldId id="258" r:id="rId5"/>
    <p:sldId id="275" r:id="rId6"/>
    <p:sldId id="276" r:id="rId7"/>
    <p:sldId id="274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1" r:id="rId31"/>
    <p:sldId id="302" r:id="rId32"/>
    <p:sldId id="303" r:id="rId33"/>
    <p:sldId id="304" r:id="rId34"/>
    <p:sldId id="305" r:id="rId35"/>
    <p:sldId id="306" r:id="rId36"/>
    <p:sldId id="30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13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889000"/>
            <a:ext cx="9440034" cy="2709341"/>
          </a:xfrm>
        </p:spPr>
        <p:txBody>
          <a:bodyPr>
            <a:noAutofit/>
          </a:bodyPr>
          <a:lstStyle/>
          <a:p>
            <a:r>
              <a:rPr lang="es-ES" sz="7200" dirty="0" smtClean="0"/>
              <a:t>TG2 - Motores de videojuegos -</a:t>
            </a:r>
            <a:endParaRPr lang="es-ES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DESARROLLO DE TECNOLOGÍAS EMERGENTES </a:t>
            </a:r>
            <a:br>
              <a:rPr lang="es-ES" dirty="0" smtClean="0"/>
            </a:br>
            <a:r>
              <a:rPr lang="es-ES" dirty="0" smtClean="0"/>
              <a:t>G1 Mañana</a:t>
            </a:r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9855200" y="5448300"/>
            <a:ext cx="209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Liliana </a:t>
            </a:r>
            <a:r>
              <a:rPr lang="es-ES" dirty="0" err="1" smtClean="0"/>
              <a:t>Canalsova</a:t>
            </a:r>
            <a:endParaRPr lang="es-ES" dirty="0" smtClean="0"/>
          </a:p>
          <a:p>
            <a:pPr algn="r"/>
            <a:r>
              <a:rPr lang="es-ES" dirty="0" smtClean="0"/>
              <a:t>Kevin Amores</a:t>
            </a:r>
          </a:p>
          <a:p>
            <a:pPr algn="r"/>
            <a:r>
              <a:rPr lang="es-ES" dirty="0" smtClean="0"/>
              <a:t>Javier Blanco</a:t>
            </a:r>
          </a:p>
          <a:p>
            <a:pPr algn="r"/>
            <a:r>
              <a:rPr lang="es-ES" dirty="0" smtClean="0"/>
              <a:t>Laia Pomar</a:t>
            </a:r>
          </a:p>
        </p:txBody>
      </p:sp>
    </p:spTree>
    <p:extLst>
      <p:ext uri="{BB962C8B-B14F-4D97-AF65-F5344CB8AC3E}">
        <p14:creationId xmlns:p14="http://schemas.microsoft.com/office/powerpoint/2010/main" val="27549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Características: licencia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75" y="970450"/>
            <a:ext cx="8815388" cy="421481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58836" y="5634335"/>
            <a:ext cx="109521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</a:rPr>
              <a:t>Descuentos especiales en cursos, certificados, contenidos y servicios para instituciones educativas</a:t>
            </a:r>
            <a:endParaRPr lang="es-ES_tradnl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latin typeface="Calibri" panose="020F0502020204030204" pitchFamily="34" charset="0"/>
              </a:rPr>
              <a:t>Soluciones Empresariales a medida </a:t>
            </a:r>
          </a:p>
        </p:txBody>
      </p:sp>
    </p:spTree>
    <p:extLst>
      <p:ext uri="{BB962C8B-B14F-4D97-AF65-F5344CB8AC3E}">
        <p14:creationId xmlns:p14="http://schemas.microsoft.com/office/powerpoint/2010/main" val="12366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Características: licencia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1993900" y="1694934"/>
            <a:ext cx="6142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licencia de uso de </a:t>
            </a:r>
            <a:r>
              <a:rPr lang="es-E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</a:t>
            </a:r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</a:t>
            </a:r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 es </a:t>
            </a:r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gratuita</a:t>
            </a:r>
            <a:endParaRPr lang="es-ES" sz="2400" dirty="0"/>
          </a:p>
        </p:txBody>
      </p:sp>
      <p:sp>
        <p:nvSpPr>
          <p:cNvPr id="4" name="Rectángulo 3"/>
          <p:cNvSpPr/>
          <p:nvPr/>
        </p:nvSpPr>
        <p:spPr>
          <a:xfrm>
            <a:off x="1993900" y="2764135"/>
            <a:ext cx="9105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Cuando 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 publica un juego en la tienda,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cobra un 5% de los ingresos brutos, tras los primeros 3000$ obtenidos por el desarrollador, al trimestre. </a:t>
            </a:r>
            <a:endParaRPr lang="es-ES" sz="2400" dirty="0"/>
          </a:p>
        </p:txBody>
      </p:sp>
      <p:pic>
        <p:nvPicPr>
          <p:cNvPr id="1026" name="Picture 2" descr="https://www.epicgames.com/unrealtournament/forums/attachment.php?attachmentid=5824&amp;d=14047444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482" y="4389438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0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Rendimiento: optimización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431800" y="1287950"/>
            <a:ext cx="11125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000" b="1" dirty="0" err="1">
                <a:latin typeface="Calibri" panose="020F0502020204030204" pitchFamily="34" charset="0"/>
              </a:rPr>
              <a:t>Draw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call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batching</a:t>
            </a:r>
            <a:r>
              <a:rPr lang="es-ES_tradnl" sz="2000" dirty="0">
                <a:latin typeface="Calibri" panose="020F0502020204030204" pitchFamily="34" charset="0"/>
              </a:rPr>
              <a:t>. Combina objetos estáticos en mallas para dibujarlos solo una vez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algn="just"/>
            <a:r>
              <a:rPr lang="es-ES_tradnl" sz="2000" b="1" dirty="0" err="1">
                <a:latin typeface="Calibri" panose="020F0502020204030204" pitchFamily="34" charset="0"/>
              </a:rPr>
              <a:t>Ligthmapping</a:t>
            </a:r>
            <a:r>
              <a:rPr lang="es-ES_tradnl" sz="2000" dirty="0">
                <a:latin typeface="Calibri" panose="020F0502020204030204" pitchFamily="34" charset="0"/>
              </a:rPr>
              <a:t> permite computar una iluminación estática solo una vez, y otorgar importancia a cada luz, las de menor importancia tienen menor carga de </a:t>
            </a:r>
            <a:r>
              <a:rPr lang="es-ES_tradnl" sz="2000" dirty="0" err="1">
                <a:latin typeface="Calibri" panose="020F0502020204030204" pitchFamily="34" charset="0"/>
              </a:rPr>
              <a:t>renderizaci</a:t>
            </a:r>
            <a:r>
              <a:rPr lang="es-ES" sz="2000" dirty="0" err="1">
                <a:latin typeface="Calibri" panose="020F0502020204030204" pitchFamily="34" charset="0"/>
              </a:rPr>
              <a:t>ón</a:t>
            </a:r>
            <a:r>
              <a:rPr lang="es-ES" sz="2000" dirty="0">
                <a:latin typeface="Calibri" panose="020F0502020204030204" pitchFamily="34" charset="0"/>
              </a:rPr>
              <a:t>.</a:t>
            </a:r>
          </a:p>
          <a:p>
            <a:pPr algn="just"/>
            <a:r>
              <a:rPr lang="es-ES_tradnl" sz="2000" b="1" dirty="0">
                <a:latin typeface="Calibri" panose="020F0502020204030204" pitchFamily="34" charset="0"/>
              </a:rPr>
              <a:t>Compressed </a:t>
            </a:r>
            <a:r>
              <a:rPr lang="es-ES_tradnl" sz="2000" b="1" dirty="0" err="1">
                <a:latin typeface="Calibri" panose="020F0502020204030204" pitchFamily="34" charset="0"/>
              </a:rPr>
              <a:t>Textures</a:t>
            </a:r>
            <a:r>
              <a:rPr lang="es-ES_tradnl" sz="2000" dirty="0">
                <a:latin typeface="Calibri" panose="020F0502020204030204" pitchFamily="34" charset="0"/>
              </a:rPr>
              <a:t> Disminuye el tamaño de las texturas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algn="just"/>
            <a:r>
              <a:rPr lang="es-ES_tradnl" sz="2000" b="1" dirty="0" err="1">
                <a:latin typeface="Calibri" panose="020F0502020204030204" pitchFamily="34" charset="0"/>
              </a:rPr>
              <a:t>Generate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Mip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Maps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dirty="0">
                <a:latin typeface="Calibri" panose="020F0502020204030204" pitchFamily="34" charset="0"/>
              </a:rPr>
              <a:t>para texturas utilizadas en escenas 3D puede ayudar limitar la cantidad de datos de textura transferida cuándo el GPU está </a:t>
            </a:r>
            <a:r>
              <a:rPr lang="es-ES_tradnl" sz="2000" dirty="0" err="1">
                <a:latin typeface="Calibri" panose="020F0502020204030204" pitchFamily="34" charset="0"/>
              </a:rPr>
              <a:t>renderizando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algn="just"/>
            <a:r>
              <a:rPr lang="es-ES_tradnl" sz="2000" b="1" dirty="0" err="1">
                <a:latin typeface="Calibri" panose="020F0502020204030204" pitchFamily="34" charset="0"/>
              </a:rPr>
              <a:t>Level</a:t>
            </a:r>
            <a:r>
              <a:rPr lang="es-ES_tradnl" sz="2000" b="1" dirty="0">
                <a:latin typeface="Calibri" panose="020F0502020204030204" pitchFamily="34" charset="0"/>
              </a:rPr>
              <a:t> of </a:t>
            </a:r>
            <a:r>
              <a:rPr lang="es-ES_tradnl" sz="2000" b="1" dirty="0" err="1">
                <a:latin typeface="Calibri" panose="020F0502020204030204" pitchFamily="34" charset="0"/>
              </a:rPr>
              <a:t>Detail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dirty="0">
                <a:latin typeface="Calibri" panose="020F0502020204030204" pitchFamily="34" charset="0"/>
              </a:rPr>
              <a:t>permite que elementos pequeños puedan hacerse invisibles en largas distancias, mientras que los objetos más grandes todavía serían visibles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algn="just"/>
            <a:r>
              <a:rPr lang="es-ES_tradnl" sz="2000" dirty="0">
                <a:latin typeface="Calibri" panose="020F0502020204030204" pitchFamily="34" charset="0"/>
              </a:rPr>
              <a:t>La eliminación selectiva de oclusión (</a:t>
            </a:r>
            <a:r>
              <a:rPr lang="es-ES_tradnl" sz="2000" b="1" dirty="0" err="1">
                <a:latin typeface="Calibri" panose="020F0502020204030204" pitchFamily="34" charset="0"/>
              </a:rPr>
              <a:t>Occlusion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Culling</a:t>
            </a:r>
            <a:r>
              <a:rPr lang="es-ES_tradnl" sz="2000" dirty="0">
                <a:latin typeface="Calibri" panose="020F0502020204030204" pitchFamily="34" charset="0"/>
              </a:rPr>
              <a:t>) es una característica que desactiva la </a:t>
            </a:r>
            <a:r>
              <a:rPr lang="es-ES_tradnl" sz="2000" dirty="0" err="1">
                <a:latin typeface="Calibri" panose="020F0502020204030204" pitchFamily="34" charset="0"/>
              </a:rPr>
              <a:t>renderización</a:t>
            </a:r>
            <a:r>
              <a:rPr lang="es-ES_tradnl" sz="2000" dirty="0">
                <a:latin typeface="Calibri" panose="020F0502020204030204" pitchFamily="34" charset="0"/>
              </a:rPr>
              <a:t> de objetos cuando estos no están vistos por la cámara ya que son oscurecidos por otros objetos.</a:t>
            </a:r>
          </a:p>
        </p:txBody>
      </p:sp>
    </p:spTree>
    <p:extLst>
      <p:ext uri="{BB962C8B-B14F-4D97-AF65-F5344CB8AC3E}">
        <p14:creationId xmlns:p14="http://schemas.microsoft.com/office/powerpoint/2010/main" val="37142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6914" y="8145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Rendimiento: optimización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205192" y="1390247"/>
            <a:ext cx="5905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 </a:t>
            </a:r>
            <a:r>
              <a:rPr lang="es-E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Profiling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>
                <a:latin typeface="Calibri" panose="020F0502020204030204" pitchFamily="34" charset="0"/>
              </a:rPr>
              <a:t>contiene una consola de </a:t>
            </a:r>
            <a:r>
              <a:rPr lang="es-ES" sz="2000" dirty="0" err="1">
                <a:latin typeface="Calibri" panose="020F0502020204030204" pitchFamily="34" charset="0"/>
              </a:rPr>
              <a:t>renderizado</a:t>
            </a:r>
            <a:r>
              <a:rPr lang="es-ES" sz="2000" dirty="0">
                <a:latin typeface="Calibri" panose="020F0502020204030204" pitchFamily="34" charset="0"/>
              </a:rPr>
              <a:t> donde el desarrollador podrá ver todas las llamadas y características de la escena con el fin de optimizarlos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  <a:endParaRPr lang="es-ES" sz="2000" dirty="0">
              <a:latin typeface="Calibri" panose="020F0502020204030204" pitchFamily="3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386" y="1578127"/>
            <a:ext cx="5376085" cy="2170551"/>
          </a:xfrm>
          <a:prstGeom prst="rect">
            <a:avLst/>
          </a:prstGeom>
          <a:noFill/>
        </p:spPr>
      </p:pic>
      <p:sp>
        <p:nvSpPr>
          <p:cNvPr id="5" name="Rectángulo 4"/>
          <p:cNvSpPr/>
          <p:nvPr/>
        </p:nvSpPr>
        <p:spPr>
          <a:xfrm>
            <a:off x="205192" y="4783671"/>
            <a:ext cx="88499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Configuración para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escalabilidad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tiene un editor para la configuración de la escalabilidad mediante atajos que incluyen las configuraciones más comunes. </a:t>
            </a:r>
            <a:endParaRPr lang="es-ES" sz="2000" dirty="0"/>
          </a:p>
        </p:txBody>
      </p:sp>
      <p:sp>
        <p:nvSpPr>
          <p:cNvPr id="6" name="Rectángulo 5"/>
          <p:cNvSpPr/>
          <p:nvPr/>
        </p:nvSpPr>
        <p:spPr>
          <a:xfrm>
            <a:off x="624292" y="3086959"/>
            <a:ext cx="5486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GPU </a:t>
            </a:r>
            <a:r>
              <a:rPr lang="es-E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profiling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consola de GPU se permite al desarrollador ver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 elementos provocan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más costes y, por tanto, supone un cuello de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botella con el fin de optimizarlos.</a:t>
            </a:r>
            <a:endParaRPr lang="es-ES" sz="2000" dirty="0"/>
          </a:p>
        </p:txBody>
      </p:sp>
      <p:pic>
        <p:nvPicPr>
          <p:cNvPr id="7" name="Imagen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427" y="4079139"/>
            <a:ext cx="2276158" cy="242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1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Utilidad: compatibilidad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84850"/>
            <a:ext cx="3755390" cy="319786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510089" y="1884850"/>
            <a:ext cx="71892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Calibri" panose="020F0502020204030204" pitchFamily="34" charset="0"/>
              </a:rPr>
              <a:t>Admite </a:t>
            </a:r>
            <a:r>
              <a:rPr lang="es-ES_tradnl" sz="2400" dirty="0">
                <a:latin typeface="Calibri" panose="020F0502020204030204" pitchFamily="34" charset="0"/>
              </a:rPr>
              <a:t>diferentes formatos de mallas, OBJ, FBX, </a:t>
            </a:r>
            <a:r>
              <a:rPr lang="es-ES_tradnl" sz="2400" dirty="0" err="1">
                <a:latin typeface="Calibri" panose="020F0502020204030204" pitchFamily="34" charset="0"/>
              </a:rPr>
              <a:t>Blend</a:t>
            </a:r>
            <a:r>
              <a:rPr lang="es-ES_tradnl" sz="2400" dirty="0">
                <a:latin typeface="Calibri" panose="020F0502020204030204" pitchFamily="34" charset="0"/>
              </a:rPr>
              <a:t>, MA, MB, </a:t>
            </a:r>
            <a:r>
              <a:rPr lang="es-ES_tradnl" sz="2400" dirty="0" smtClean="0">
                <a:latin typeface="Calibri" panose="020F0502020204030204" pitchFamily="34" charset="0"/>
              </a:rPr>
              <a:t>MAX</a:t>
            </a:r>
            <a:r>
              <a:rPr lang="is-IS" sz="2400" dirty="0" smtClean="0">
                <a:latin typeface="Calibri" panose="020F0502020204030204" pitchFamily="34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endParaRPr lang="is-IS" sz="2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z="2400" dirty="0" smtClean="0">
                <a:effectLst/>
                <a:latin typeface="Calibri" panose="020F0502020204030204" pitchFamily="34" charset="0"/>
              </a:rPr>
              <a:t>Para formatos propietario </a:t>
            </a:r>
            <a:r>
              <a:rPr lang="es-ES_tradnl" sz="2400" dirty="0">
                <a:latin typeface="Calibri" panose="020F0502020204030204" pitchFamily="34" charset="0"/>
              </a:rPr>
              <a:t>se necesita tener instalado el software 3D apropiado a la hora de importarla</a:t>
            </a:r>
            <a:r>
              <a:rPr lang="es-ES_tradnl" sz="2400" dirty="0" smtClean="0"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b="1" dirty="0">
                <a:latin typeface="Calibri" panose="020F0502020204030204" pitchFamily="34" charset="0"/>
              </a:rPr>
              <a:t>Imágenes:</a:t>
            </a:r>
            <a:r>
              <a:rPr lang="es-ES_tradnl" sz="2400" dirty="0">
                <a:latin typeface="Calibri" panose="020F0502020204030204" pitchFamily="34" charset="0"/>
              </a:rPr>
              <a:t> Photoshop .</a:t>
            </a:r>
            <a:r>
              <a:rPr lang="es-ES_tradnl" sz="2400" dirty="0" err="1">
                <a:latin typeface="Calibri" panose="020F0502020204030204" pitchFamily="34" charset="0"/>
              </a:rPr>
              <a:t>psd</a:t>
            </a:r>
            <a:r>
              <a:rPr lang="es-ES_tradnl" sz="2400" dirty="0">
                <a:latin typeface="Calibri" panose="020F0502020204030204" pitchFamily="34" charset="0"/>
              </a:rPr>
              <a:t> y .</a:t>
            </a:r>
            <a:r>
              <a:rPr lang="es-ES_tradnl" sz="2400" dirty="0" err="1" smtClean="0">
                <a:latin typeface="Calibri" panose="020F0502020204030204" pitchFamily="34" charset="0"/>
              </a:rPr>
              <a:t>tiff</a:t>
            </a:r>
            <a:r>
              <a:rPr lang="es-ES_tradnl" sz="2400" dirty="0" smtClean="0">
                <a:latin typeface="Calibri" panose="020F0502020204030204" pitchFamily="34" charset="0"/>
              </a:rPr>
              <a:t>., </a:t>
            </a:r>
            <a:r>
              <a:rPr lang="es-ES" sz="2400" dirty="0" smtClean="0">
                <a:latin typeface="Calibri" panose="020F0502020204030204" pitchFamily="34" charset="0"/>
              </a:rPr>
              <a:t>JPEG</a:t>
            </a:r>
            <a:r>
              <a:rPr lang="es-ES" sz="2400" dirty="0">
                <a:latin typeface="Calibri" panose="020F0502020204030204" pitchFamily="34" charset="0"/>
              </a:rPr>
              <a:t>, PNG, GIF, BMP, TGA, IFF, PICT y otros muchos formatos.</a:t>
            </a:r>
            <a:endParaRPr lang="es-ES_tradnl" sz="2400" dirty="0">
              <a:latin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6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Utilidad: compatibilidad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711200" y="1430635"/>
            <a:ext cx="10988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</a:t>
            </a:r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modelos </a:t>
            </a:r>
            <a:r>
              <a:rPr lang="es-ES" sz="24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debe importar en formato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fbx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dicho formato lo exportan la mayoría de sistemas de modelado 3D por lo que no resulta complicado</a:t>
            </a:r>
            <a:endParaRPr lang="es-ES" sz="2400" dirty="0"/>
          </a:p>
        </p:txBody>
      </p:sp>
      <p:sp>
        <p:nvSpPr>
          <p:cNvPr id="4" name="Rectángulo 3"/>
          <p:cNvSpPr/>
          <p:nvPr/>
        </p:nvSpPr>
        <p:spPr>
          <a:xfrm>
            <a:off x="711200" y="2586335"/>
            <a:ext cx="10988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los archivos de audio se pueden importar pequeños archivos de sonido de 16 bits sin comprimir en cualquier frecuencia de muestreo</a:t>
            </a:r>
            <a:endParaRPr lang="es-ES" sz="2400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665538" y="4097635"/>
            <a:ext cx="5400040" cy="129095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3742035"/>
            <a:ext cx="5140065" cy="243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6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Utilidad: servicios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584200" y="1624906"/>
            <a:ext cx="110109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1800"/>
              </a:spcAft>
            </a:pPr>
            <a:r>
              <a:rPr lang="es-ES" sz="2400" b="1" dirty="0" err="1">
                <a:latin typeface="Calibri" charset="0"/>
                <a:ea typeface="Calibri" charset="0"/>
                <a:cs typeface="Times New Roman" charset="0"/>
              </a:rPr>
              <a:t>Unity</a:t>
            </a:r>
            <a:r>
              <a:rPr lang="es-ES" sz="2400" b="1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ES" sz="2400" b="1" dirty="0" err="1">
                <a:latin typeface="Calibri" charset="0"/>
                <a:ea typeface="Calibri" charset="0"/>
                <a:cs typeface="Times New Roman" charset="0"/>
              </a:rPr>
              <a:t>Ads</a:t>
            </a:r>
            <a:r>
              <a:rPr lang="es-ES" sz="2400" dirty="0">
                <a:latin typeface="Calibri" charset="0"/>
                <a:ea typeface="Calibri" charset="0"/>
                <a:cs typeface="Times New Roman" charset="0"/>
              </a:rPr>
              <a:t>: Es una red de publicidad móvil que sólo muestra los anuncios de videojuegos a </a:t>
            </a:r>
            <a:r>
              <a:rPr lang="es-ES" sz="2400" dirty="0" err="1">
                <a:latin typeface="Calibri" charset="0"/>
                <a:ea typeface="Calibri" charset="0"/>
                <a:cs typeface="Times New Roman" charset="0"/>
              </a:rPr>
              <a:t>gamers</a:t>
            </a:r>
            <a:r>
              <a:rPr lang="es-ES" sz="2400" dirty="0">
                <a:latin typeface="Calibri" charset="0"/>
                <a:ea typeface="Calibri" charset="0"/>
                <a:cs typeface="Times New Roman" charset="0"/>
              </a:rPr>
              <a:t>, lo que los hace mucho más relevantes</a:t>
            </a:r>
            <a:r>
              <a:rPr lang="es-ES" sz="2400" dirty="0" smtClean="0">
                <a:latin typeface="Calibri" charset="0"/>
                <a:ea typeface="Calibri" charset="0"/>
                <a:cs typeface="Times New Roman" charset="0"/>
              </a:rPr>
              <a:t>.</a:t>
            </a:r>
          </a:p>
          <a:p>
            <a:pPr lvl="0" algn="just">
              <a:spcAft>
                <a:spcPts val="1800"/>
              </a:spcAft>
            </a:pPr>
            <a:endParaRPr lang="es-ES" sz="2400" dirty="0">
              <a:latin typeface="Calibri" charset="0"/>
              <a:ea typeface="Calibri" charset="0"/>
              <a:cs typeface="Times New Roman" charset="0"/>
            </a:endParaRPr>
          </a:p>
          <a:p>
            <a:pPr lvl="0" algn="just">
              <a:spcAft>
                <a:spcPts val="1800"/>
              </a:spcAft>
            </a:pPr>
            <a:r>
              <a:rPr lang="es-ES" sz="2400" b="1" dirty="0" err="1">
                <a:latin typeface="Calibri" charset="0"/>
                <a:ea typeface="Calibri" charset="0"/>
                <a:cs typeface="Times New Roman" charset="0"/>
              </a:rPr>
              <a:t>Unity</a:t>
            </a:r>
            <a:r>
              <a:rPr lang="es-ES" sz="2400" b="1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ES" sz="2400" b="1" dirty="0" err="1">
                <a:latin typeface="Calibri" charset="0"/>
                <a:ea typeface="Calibri" charset="0"/>
                <a:cs typeface="Times New Roman" charset="0"/>
              </a:rPr>
              <a:t>Analytics</a:t>
            </a:r>
            <a:r>
              <a:rPr lang="es-ES" sz="2400" dirty="0">
                <a:latin typeface="Calibri" charset="0"/>
                <a:ea typeface="Calibri" charset="0"/>
                <a:cs typeface="Times New Roman" charset="0"/>
              </a:rPr>
              <a:t>: proporciona análisis sobre los jugadores y su </a:t>
            </a:r>
            <a:r>
              <a:rPr lang="es-ES" sz="2400" dirty="0" smtClean="0">
                <a:latin typeface="Calibri" charset="0"/>
                <a:ea typeface="Calibri" charset="0"/>
                <a:cs typeface="Times New Roman" charset="0"/>
              </a:rPr>
              <a:t>comportamiento</a:t>
            </a:r>
          </a:p>
          <a:p>
            <a:pPr lvl="0" algn="just">
              <a:spcAft>
                <a:spcPts val="1800"/>
              </a:spcAft>
            </a:pPr>
            <a:endParaRPr lang="es-ES" sz="2400" dirty="0">
              <a:latin typeface="Calibri" charset="0"/>
              <a:ea typeface="Calibri" charset="0"/>
              <a:cs typeface="Times New Roman" charset="0"/>
            </a:endParaRPr>
          </a:p>
          <a:p>
            <a:pPr lvl="0" algn="just">
              <a:spcAft>
                <a:spcPts val="1800"/>
              </a:spcAft>
            </a:pPr>
            <a:r>
              <a:rPr lang="es-ES_tradnl" sz="2400" b="1" dirty="0" err="1">
                <a:latin typeface="Calibri" charset="0"/>
                <a:ea typeface="Calibri" charset="0"/>
                <a:cs typeface="Times New Roman" charset="0"/>
              </a:rPr>
              <a:t>Unity</a:t>
            </a:r>
            <a:r>
              <a:rPr lang="es-ES_tradnl" sz="2400" b="1" dirty="0">
                <a:latin typeface="Calibri" charset="0"/>
                <a:ea typeface="Calibri" charset="0"/>
                <a:cs typeface="Times New Roman" charset="0"/>
              </a:rPr>
              <a:t> IAP </a:t>
            </a:r>
            <a:r>
              <a:rPr lang="es-ES_tradnl" sz="2400" dirty="0">
                <a:latin typeface="Calibri" charset="0"/>
                <a:ea typeface="Calibri" charset="0"/>
                <a:cs typeface="Times New Roman" charset="0"/>
              </a:rPr>
              <a:t>Facilidad para implementar compras en la </a:t>
            </a:r>
            <a:r>
              <a:rPr lang="es-ES_tradnl" sz="2400" dirty="0" err="1">
                <a:latin typeface="Calibri" charset="0"/>
                <a:ea typeface="Calibri" charset="0"/>
                <a:cs typeface="Times New Roman" charset="0"/>
              </a:rPr>
              <a:t>aplicaci</a:t>
            </a:r>
            <a:r>
              <a:rPr lang="es-ES" sz="2400" dirty="0" err="1">
                <a:latin typeface="Calibri" charset="0"/>
                <a:ea typeface="Calibri" charset="0"/>
                <a:cs typeface="Times New Roman" charset="0"/>
              </a:rPr>
              <a:t>ón</a:t>
            </a:r>
            <a:r>
              <a:rPr lang="es-ES" sz="240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ES_tradnl" sz="2400" dirty="0">
                <a:latin typeface="Calibri" charset="0"/>
                <a:ea typeface="Calibri" charset="0"/>
                <a:cs typeface="Times New Roman" charset="0"/>
              </a:rPr>
              <a:t>a través de App Store de iOS, Mac App Store, Google Play y Windows Store.</a:t>
            </a:r>
          </a:p>
        </p:txBody>
      </p:sp>
    </p:spTree>
    <p:extLst>
      <p:ext uri="{BB962C8B-B14F-4D97-AF65-F5344CB8AC3E}">
        <p14:creationId xmlns:p14="http://schemas.microsoft.com/office/powerpoint/2010/main" val="237874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Utilidad: servicios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698500" y="1224450"/>
            <a:ext cx="10896600" cy="4811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Blueprint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analytics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plugin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smtClean="0">
                <a:latin typeface="Calibri" panose="020F0502020204030204" pitchFamily="34" charset="0"/>
              </a:rPr>
              <a:t>API </a:t>
            </a:r>
            <a:r>
              <a:rPr lang="es-ES" sz="2000" dirty="0">
                <a:latin typeface="Calibri" panose="020F0502020204030204" pitchFamily="34" charset="0"/>
              </a:rPr>
              <a:t>está integrada en el entorno de </a:t>
            </a:r>
            <a:r>
              <a:rPr lang="es-ES" sz="2000" dirty="0" err="1">
                <a:latin typeface="Calibri" panose="020F0502020204030204" pitchFamily="34" charset="0"/>
              </a:rPr>
              <a:t>Unreal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</a:rPr>
              <a:t>engine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Una vez iniciado el análisis para una sesión de usuario se pueden registrar los eventos que se producen y ver su </a:t>
            </a:r>
            <a:r>
              <a:rPr lang="es-ES" sz="2000" dirty="0" err="1">
                <a:latin typeface="Calibri" panose="020F0502020204030204" pitchFamily="34" charset="0"/>
              </a:rPr>
              <a:t>frencuencia</a:t>
            </a:r>
            <a:r>
              <a:rPr lang="es-ES" sz="2000" dirty="0">
                <a:latin typeface="Calibri" panose="020F0502020204030204" pitchFamily="34" charset="0"/>
              </a:rPr>
              <a:t>, característica, atributos etc.</a:t>
            </a:r>
          </a:p>
          <a:p>
            <a:pPr algn="just">
              <a:spcAft>
                <a:spcPts val="800"/>
              </a:spcAft>
            </a:pPr>
            <a:r>
              <a:rPr lang="es-ES" sz="2000" dirty="0" smtClean="0">
                <a:latin typeface="Calibri" panose="020F0502020204030204" pitchFamily="34" charset="0"/>
              </a:rPr>
              <a:t> </a:t>
            </a:r>
          </a:p>
          <a:p>
            <a:pPr algn="just">
              <a:spcAft>
                <a:spcPts val="800"/>
              </a:spcAft>
            </a:pPr>
            <a:r>
              <a:rPr lang="es-E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Proveedores: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Apsalar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es el analizador para IOS, Lo más destacado es que se puede medir el retorno de la inversión para los anuncios para móviles de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Facebook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Flurry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es otro analizador gratuito para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IOS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File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logging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 utiliza para escribir las llamadas de la API de análisis en el disco en formato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JSON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Multicast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permite utilizar varios proveedores a la vez sin necesidad de ejecutarlos manualmente</a:t>
            </a:r>
            <a:endParaRPr lang="es-ES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Programación: lenguaje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7" y="2661210"/>
            <a:ext cx="3562350" cy="246665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821237" y="2063270"/>
            <a:ext cx="687812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latin typeface="Calibri" panose="020F0502020204030204" pitchFamily="34" charset="0"/>
              </a:rPr>
              <a:t>C#</a:t>
            </a:r>
            <a:r>
              <a:rPr lang="es-ES_tradnl" sz="2400" dirty="0">
                <a:latin typeface="Calibri" panose="020F0502020204030204" pitchFamily="34" charset="0"/>
              </a:rPr>
              <a:t>: Es el lenguaje que prima el propio motor de juegos </a:t>
            </a:r>
            <a:r>
              <a:rPr lang="es-ES_tradnl" sz="2400" dirty="0" err="1">
                <a:latin typeface="Calibri" panose="020F0502020204030204" pitchFamily="34" charset="0"/>
              </a:rPr>
              <a:t>Unity</a:t>
            </a:r>
            <a:r>
              <a:rPr lang="es-ES_tradnl" sz="2400" dirty="0">
                <a:latin typeface="Calibri" panose="020F0502020204030204" pitchFamily="34" charset="0"/>
              </a:rPr>
              <a:t>, ya que le da un soporte especial y basa toda su documentación en él</a:t>
            </a:r>
            <a:r>
              <a:rPr lang="es-ES_tradnl" sz="24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400" dirty="0" smtClean="0">
              <a:latin typeface="Calibri" panose="020F0502020204030204" pitchFamily="34" charset="0"/>
            </a:endParaRPr>
          </a:p>
          <a:p>
            <a:r>
              <a:rPr lang="es-ES_tradnl" sz="2400" dirty="0">
                <a:latin typeface="Calibri" panose="020F0502020204030204" pitchFamily="34" charset="0"/>
              </a:rPr>
              <a:t> </a:t>
            </a:r>
            <a:r>
              <a:rPr lang="es-ES_tradnl" sz="2400" b="1" dirty="0" err="1">
                <a:latin typeface="Calibri" panose="020F0502020204030204" pitchFamily="34" charset="0"/>
              </a:rPr>
              <a:t>Boo</a:t>
            </a:r>
            <a:r>
              <a:rPr lang="es-ES_tradnl" sz="2400" dirty="0">
                <a:latin typeface="Calibri" panose="020F0502020204030204" pitchFamily="34" charset="0"/>
              </a:rPr>
              <a:t>: </a:t>
            </a:r>
            <a:r>
              <a:rPr lang="es-ES" sz="2400" dirty="0">
                <a:latin typeface="Calibri" panose="020F0502020204030204" pitchFamily="34" charset="0"/>
              </a:rPr>
              <a:t>Lenguaje de programación orientado a objetos</a:t>
            </a:r>
            <a:r>
              <a:rPr lang="es-ES_tradnl" sz="2400" dirty="0" smtClean="0">
                <a:effectLst/>
                <a:latin typeface="Calibri" panose="020F0502020204030204" pitchFamily="34" charset="0"/>
              </a:rPr>
              <a:t> inspirado en Python. Poco soporte.</a:t>
            </a:r>
          </a:p>
          <a:p>
            <a:endParaRPr lang="es-ES_tradnl" sz="2400" dirty="0" smtClean="0">
              <a:effectLst/>
              <a:latin typeface="Calibri" panose="020F0502020204030204" pitchFamily="34" charset="0"/>
            </a:endParaRPr>
          </a:p>
          <a:p>
            <a:r>
              <a:rPr lang="es-ES_tradnl" sz="2400" b="1" dirty="0" err="1">
                <a:latin typeface="Calibri" panose="020F0502020204030204" pitchFamily="34" charset="0"/>
              </a:rPr>
              <a:t>Unity</a:t>
            </a:r>
            <a:r>
              <a:rPr lang="es-ES_tradnl" sz="2400" b="1" dirty="0">
                <a:latin typeface="Calibri" panose="020F0502020204030204" pitchFamily="34" charset="0"/>
              </a:rPr>
              <a:t> Scripting</a:t>
            </a:r>
            <a:r>
              <a:rPr lang="es-ES_tradnl" sz="2400" dirty="0">
                <a:latin typeface="Calibri" panose="020F0502020204030204" pitchFamily="34" charset="0"/>
              </a:rPr>
              <a:t>  </a:t>
            </a:r>
            <a:r>
              <a:rPr lang="es-ES_tradnl" sz="2400" dirty="0" smtClean="0">
                <a:latin typeface="Calibri" panose="020F0502020204030204" pitchFamily="34" charset="0"/>
              </a:rPr>
              <a:t>basado en </a:t>
            </a:r>
            <a:r>
              <a:rPr lang="es-ES_tradnl" sz="2400" dirty="0" err="1" smtClean="0">
                <a:latin typeface="Calibri" panose="020F0502020204030204" pitchFamily="34" charset="0"/>
              </a:rPr>
              <a:t>Javascript</a:t>
            </a:r>
            <a:r>
              <a:rPr lang="es-ES_tradnl" sz="2400" dirty="0">
                <a:latin typeface="Calibri" panose="020F0502020204030204" pitchFamily="34" charset="0"/>
              </a:rPr>
              <a:t>. E</a:t>
            </a:r>
            <a:r>
              <a:rPr lang="es-ES_tradnl" sz="2400" dirty="0" smtClean="0">
                <a:latin typeface="Calibri" panose="020F0502020204030204" pitchFamily="34" charset="0"/>
              </a:rPr>
              <a:t>stá </a:t>
            </a:r>
            <a:r>
              <a:rPr lang="es-ES_tradnl" sz="2400" dirty="0">
                <a:latin typeface="Calibri" panose="020F0502020204030204" pitchFamily="34" charset="0"/>
              </a:rPr>
              <a:t>lejos de las cifras de </a:t>
            </a:r>
            <a:r>
              <a:rPr lang="es-ES_tradnl" sz="2400" dirty="0" smtClean="0">
                <a:latin typeface="Calibri" panose="020F0502020204030204" pitchFamily="34" charset="0"/>
              </a:rPr>
              <a:t>C#. Poca </a:t>
            </a:r>
            <a:r>
              <a:rPr lang="es-ES_tradnl" sz="2400" dirty="0" err="1" smtClean="0">
                <a:latin typeface="Calibri" panose="020F0502020204030204" pitchFamily="34" charset="0"/>
              </a:rPr>
              <a:t>documentaci</a:t>
            </a:r>
            <a:r>
              <a:rPr lang="es-ES" sz="2400" dirty="0" err="1" smtClean="0">
                <a:latin typeface="Calibri" panose="020F0502020204030204" pitchFamily="34" charset="0"/>
              </a:rPr>
              <a:t>ón</a:t>
            </a:r>
            <a:r>
              <a:rPr lang="es-ES" sz="2400" dirty="0" smtClean="0">
                <a:latin typeface="Calibri" panose="020F0502020204030204" pitchFamily="34" charset="0"/>
              </a:rPr>
              <a:t> oficial.</a:t>
            </a:r>
          </a:p>
          <a:p>
            <a:endParaRPr lang="es-ES_tradn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7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799" y="44898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Programación: lenguaje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image alt tex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48" y="3512750"/>
            <a:ext cx="6581257" cy="31657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812799" y="1326074"/>
            <a:ext cx="108611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 permite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utilizar código C++ plano, sin depender de las librerías que nos proporciona el motor además, nos permite controlar de forma muy minuciosa la gestión de memoria dentro del desarrollo de nuestro juego</a:t>
            </a:r>
            <a:endParaRPr lang="es-ES" sz="2000" dirty="0"/>
          </a:p>
        </p:txBody>
      </p:sp>
      <p:sp>
        <p:nvSpPr>
          <p:cNvPr id="5" name="Rectángulo 4"/>
          <p:cNvSpPr/>
          <p:nvPr/>
        </p:nvSpPr>
        <p:spPr>
          <a:xfrm>
            <a:off x="812799" y="2652464"/>
            <a:ext cx="106553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Sistema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scripting visual llamado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Blueprint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Scripting, el cual nos permite realizar tareas de programación desde un entorno visual con solo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clickar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arrastrar nodos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119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540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Descripción de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6" name="Rectángulo 5"/>
          <p:cNvSpPr/>
          <p:nvPr/>
        </p:nvSpPr>
        <p:spPr>
          <a:xfrm>
            <a:off x="913795" y="2063234"/>
            <a:ext cx="1035376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Unity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Technologies fue 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fundada en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2004</a:t>
            </a:r>
          </a:p>
          <a:p>
            <a:endParaRPr lang="es-ES" sz="20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 éxito se debe en parte al 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enfoque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 las necesidades de los 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desarrolladores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independientes</a:t>
            </a:r>
          </a:p>
          <a:p>
            <a:endParaRPr lang="es-ES" sz="2000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Última versión es </a:t>
            </a:r>
            <a:r>
              <a:rPr lang="es-ES" sz="2000" dirty="0" err="1" smtClean="0">
                <a:latin typeface="Calibri" panose="020F0502020204030204" pitchFamily="34" charset="0"/>
              </a:rPr>
              <a:t>Unity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5 lanzada a principios de </a:t>
            </a:r>
            <a:r>
              <a:rPr lang="es-ES" sz="2000" dirty="0" smtClean="0">
                <a:latin typeface="Calibri" panose="020F0502020204030204" pitchFamily="34" charset="0"/>
              </a:rPr>
              <a:t>2015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Utiliza </a:t>
            </a:r>
            <a:r>
              <a:rPr lang="es-ES" sz="2000" dirty="0">
                <a:latin typeface="Calibri" panose="020F0502020204030204" pitchFamily="34" charset="0"/>
              </a:rPr>
              <a:t>Direct3D </a:t>
            </a:r>
            <a:r>
              <a:rPr lang="es-ES" sz="2000" dirty="0" smtClean="0">
                <a:latin typeface="Calibri" panose="020F0502020204030204" pitchFamily="34" charset="0"/>
              </a:rPr>
              <a:t>en Windows, </a:t>
            </a:r>
            <a:r>
              <a:rPr lang="es-ES" sz="2000" dirty="0" err="1">
                <a:latin typeface="Calibri" panose="020F0502020204030204" pitchFamily="34" charset="0"/>
              </a:rPr>
              <a:t>OpenGL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smtClean="0">
                <a:latin typeface="Calibri" panose="020F0502020204030204" pitchFamily="34" charset="0"/>
              </a:rPr>
              <a:t>en </a:t>
            </a:r>
            <a:r>
              <a:rPr lang="es-ES" sz="2000" dirty="0">
                <a:latin typeface="Calibri" panose="020F0502020204030204" pitchFamily="34" charset="0"/>
              </a:rPr>
              <a:t>Mac y </a:t>
            </a:r>
            <a:r>
              <a:rPr lang="es-ES" sz="2000" dirty="0" smtClean="0">
                <a:latin typeface="Calibri" panose="020F0502020204030204" pitchFamily="34" charset="0"/>
              </a:rPr>
              <a:t>Linux, </a:t>
            </a:r>
            <a:r>
              <a:rPr lang="es-ES" sz="2000" dirty="0" err="1">
                <a:latin typeface="Calibri" panose="020F0502020204030204" pitchFamily="34" charset="0"/>
              </a:rPr>
              <a:t>OpenGL</a:t>
            </a:r>
            <a:r>
              <a:rPr lang="es-ES" sz="2000" dirty="0">
                <a:latin typeface="Calibri" panose="020F0502020204030204" pitchFamily="34" charset="0"/>
              </a:rPr>
              <a:t> ES </a:t>
            </a:r>
            <a:r>
              <a:rPr lang="es-ES" sz="2000" dirty="0" smtClean="0">
                <a:latin typeface="Calibri" panose="020F0502020204030204" pitchFamily="34" charset="0"/>
              </a:rPr>
              <a:t>en </a:t>
            </a:r>
            <a:r>
              <a:rPr lang="es-ES" sz="2000" dirty="0">
                <a:latin typeface="Calibri" panose="020F0502020204030204" pitchFamily="34" charset="0"/>
              </a:rPr>
              <a:t>Android </a:t>
            </a:r>
            <a:r>
              <a:rPr lang="es-ES" sz="2000" dirty="0" smtClean="0">
                <a:latin typeface="Calibri" panose="020F0502020204030204" pitchFamily="34" charset="0"/>
              </a:rPr>
              <a:t>e iOS </a:t>
            </a:r>
            <a:r>
              <a:rPr lang="es-ES" sz="2000" dirty="0">
                <a:latin typeface="Calibri" panose="020F0502020204030204" pitchFamily="34" charset="0"/>
              </a:rPr>
              <a:t>e interfaces propietarias </a:t>
            </a:r>
            <a:r>
              <a:rPr lang="es-ES" sz="2000" dirty="0" smtClean="0">
                <a:latin typeface="Calibri" panose="020F0502020204030204" pitchFamily="34" charset="0"/>
              </a:rPr>
              <a:t>para Wii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Incluye </a:t>
            </a:r>
            <a:r>
              <a:rPr lang="es-ES" sz="2000" dirty="0" err="1">
                <a:latin typeface="Calibri" panose="020F0502020204030204" pitchFamily="34" charset="0"/>
              </a:rPr>
              <a:t>Unity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</a:rPr>
              <a:t>Asset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smtClean="0">
                <a:latin typeface="Calibri" panose="020F0502020204030204" pitchFamily="34" charset="0"/>
              </a:rPr>
              <a:t>Server, para el control </a:t>
            </a:r>
            <a:r>
              <a:rPr lang="es-ES" sz="2000" dirty="0">
                <a:latin typeface="Calibri" panose="020F0502020204030204" pitchFamily="34" charset="0"/>
              </a:rPr>
              <a:t>de versiones </a:t>
            </a:r>
            <a:r>
              <a:rPr lang="es-ES" sz="2000" dirty="0" smtClean="0">
                <a:latin typeface="Calibri" panose="020F0502020204030204" pitchFamily="34" charset="0"/>
              </a:rPr>
              <a:t>de los </a:t>
            </a:r>
            <a:r>
              <a:rPr lang="es-ES" sz="2000" dirty="0" err="1">
                <a:latin typeface="Calibri" panose="020F0502020204030204" pitchFamily="34" charset="0"/>
              </a:rPr>
              <a:t>assets</a:t>
            </a:r>
            <a:r>
              <a:rPr lang="es-ES" sz="2000" dirty="0">
                <a:latin typeface="Calibri" panose="020F0502020204030204" pitchFamily="34" charset="0"/>
              </a:rPr>
              <a:t> de juego y scripts, utilizando </a:t>
            </a:r>
            <a:r>
              <a:rPr lang="es-ES" sz="2000" dirty="0" err="1">
                <a:latin typeface="Calibri" panose="020F0502020204030204" pitchFamily="34" charset="0"/>
              </a:rPr>
              <a:t>PostgreSQL</a:t>
            </a:r>
            <a:r>
              <a:rPr lang="es-ES" sz="2000" dirty="0">
                <a:latin typeface="Calibri" panose="020F0502020204030204" pitchFamily="34" charset="0"/>
              </a:rPr>
              <a:t> como </a:t>
            </a:r>
            <a:r>
              <a:rPr lang="es-ES" sz="2000" dirty="0" err="1">
                <a:latin typeface="Calibri" panose="020F0502020204030204" pitchFamily="34" charset="0"/>
              </a:rPr>
              <a:t>backend</a:t>
            </a:r>
            <a:endParaRPr lang="es-E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199" y="5605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Programación: API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807778" y="1224450"/>
            <a:ext cx="10515600" cy="4900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Clases predefinidas que aportan funcionalidades que facilitan la </a:t>
            </a: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creaci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ón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de videojuegos: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MonoBehaviour</a:t>
            </a:r>
            <a:r>
              <a:rPr kumimoji="0" lang="es-ES_tradnl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: 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Proporciona una lista de todas las funciones y eventos que están disponibles para scripts estándar.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Transform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: </a:t>
            </a: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Posici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ón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rotación y escala de 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cada </a:t>
            </a: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Game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</a:t>
            </a: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Object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Rigidbody</a:t>
            </a:r>
            <a:r>
              <a:rPr kumimoji="0" lang="es-ES_tradnl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/ Rigidbody2D: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Proporciona todas las propiedades y funciones necesarias para jugar con la velocidad, masa, fricción, fuerza, colisión, etc.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APIs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que facilitan otras funciones: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API social (perfiles de usuario)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API de alto nivel (construir capacidades multijugador)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380" y="1016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Programación: API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4" name="Rectángulo 3"/>
          <p:cNvSpPr/>
          <p:nvPr/>
        </p:nvSpPr>
        <p:spPr>
          <a:xfrm>
            <a:off x="655380" y="1160950"/>
            <a:ext cx="111302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Clases predefinidas:</a:t>
            </a:r>
          </a:p>
          <a:p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/>
            <a:r>
              <a:rPr lang="es-ES" sz="2000" dirty="0" smtClean="0">
                <a:latin typeface="Calibri" panose="020F0502020204030204" pitchFamily="34" charset="0"/>
              </a:rPr>
              <a:t>Actor, se </a:t>
            </a:r>
            <a:r>
              <a:rPr lang="es-ES" sz="2000" dirty="0">
                <a:latin typeface="Calibri" panose="020F0502020204030204" pitchFamily="34" charset="0"/>
              </a:rPr>
              <a:t>usa para cualquier objeto que pueda ser colocado en un </a:t>
            </a:r>
            <a:r>
              <a:rPr lang="es-ES" sz="2000" dirty="0" smtClean="0">
                <a:latin typeface="Calibri" panose="020F0502020204030204" pitchFamily="34" charset="0"/>
              </a:rPr>
              <a:t>nivel.</a:t>
            </a:r>
          </a:p>
          <a:p>
            <a:pPr lvl="0"/>
            <a:r>
              <a:rPr lang="es-ES" sz="2000" dirty="0" smtClean="0">
                <a:latin typeface="Calibri" panose="020F0502020204030204" pitchFamily="34" charset="0"/>
              </a:rPr>
              <a:t> </a:t>
            </a:r>
          </a:p>
          <a:p>
            <a:pPr lvl="0"/>
            <a:r>
              <a:rPr lang="es-ES" sz="2000" dirty="0" err="1" smtClean="0">
                <a:latin typeface="Calibri" panose="020F0502020204030204" pitchFamily="34" charset="0"/>
              </a:rPr>
              <a:t>Pawn</a:t>
            </a:r>
            <a:r>
              <a:rPr lang="es-ES" sz="2000" dirty="0" smtClean="0">
                <a:latin typeface="Calibri" panose="020F0502020204030204" pitchFamily="34" charset="0"/>
              </a:rPr>
              <a:t>/Peón, </a:t>
            </a:r>
            <a:r>
              <a:rPr lang="es-ES" sz="2000" dirty="0">
                <a:latin typeface="Calibri" panose="020F0502020204030204" pitchFamily="34" charset="0"/>
              </a:rPr>
              <a:t>es la clase básica de objetos que van a </a:t>
            </a:r>
            <a:r>
              <a:rPr lang="es-ES" sz="2000" dirty="0" smtClean="0">
                <a:latin typeface="Calibri" panose="020F0502020204030204" pitchFamily="34" charset="0"/>
              </a:rPr>
              <a:t>usarse.</a:t>
            </a:r>
          </a:p>
          <a:p>
            <a:pPr lvl="0"/>
            <a:endParaRPr lang="es-ES" sz="2000" dirty="0">
              <a:latin typeface="Calibri" panose="020F0502020204030204" pitchFamily="34" charset="0"/>
            </a:endParaRPr>
          </a:p>
          <a:p>
            <a:pPr lvl="0"/>
            <a:r>
              <a:rPr lang="es-ES" sz="2000" dirty="0" err="1" smtClean="0">
                <a:latin typeface="Calibri" panose="020F0502020204030204" pitchFamily="34" charset="0"/>
              </a:rPr>
              <a:t>Character</a:t>
            </a:r>
            <a:r>
              <a:rPr lang="es-ES" sz="2000" dirty="0" smtClean="0">
                <a:latin typeface="Calibri" panose="020F0502020204030204" pitchFamily="34" charset="0"/>
              </a:rPr>
              <a:t>/Personaje</a:t>
            </a:r>
            <a:r>
              <a:rPr lang="es-ES" sz="2000" dirty="0">
                <a:latin typeface="Calibri" panose="020F0502020204030204" pitchFamily="34" charset="0"/>
              </a:rPr>
              <a:t>,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</a:rPr>
              <a:t>preconstruido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una malla de </a:t>
            </a:r>
            <a:r>
              <a:rPr lang="es-ES" sz="2000" dirty="0" err="1">
                <a:latin typeface="Calibri" panose="020F0502020204030204" pitchFamily="34" charset="0"/>
              </a:rPr>
              <a:t>renderizado</a:t>
            </a:r>
            <a:r>
              <a:rPr lang="es-ES" sz="2000" dirty="0">
                <a:latin typeface="Calibri" panose="020F0502020204030204" pitchFamily="34" charset="0"/>
              </a:rPr>
              <a:t>, un detector de colisiones y un sistema de movimiento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pPr lvl="0"/>
            <a:endParaRPr lang="es-ES" sz="2000" dirty="0">
              <a:latin typeface="Calibri" panose="020F0502020204030204" pitchFamily="34" charset="0"/>
            </a:endParaRPr>
          </a:p>
          <a:p>
            <a:pPr lvl="0"/>
            <a:r>
              <a:rPr lang="es-ES" sz="2000" dirty="0">
                <a:latin typeface="Calibri" panose="020F0502020204030204" pitchFamily="34" charset="0"/>
              </a:rPr>
              <a:t>Player Camera </a:t>
            </a:r>
            <a:r>
              <a:rPr lang="es-ES" sz="2000" dirty="0" smtClean="0">
                <a:latin typeface="Calibri" panose="020F0502020204030204" pitchFamily="34" charset="0"/>
              </a:rPr>
              <a:t>Manager, gestiona </a:t>
            </a:r>
            <a:r>
              <a:rPr lang="es-ES" sz="2000" dirty="0">
                <a:latin typeface="Calibri" panose="020F0502020204030204" pitchFamily="34" charset="0"/>
              </a:rPr>
              <a:t>la </a:t>
            </a:r>
            <a:r>
              <a:rPr lang="es-ES" sz="2000" dirty="0" smtClean="0">
                <a:latin typeface="Calibri" panose="020F0502020204030204" pitchFamily="34" charset="0"/>
              </a:rPr>
              <a:t>cámara a la que está asociada.</a:t>
            </a:r>
          </a:p>
          <a:p>
            <a:pPr lvl="0"/>
            <a:endParaRPr lang="es-ES" sz="2000" dirty="0">
              <a:latin typeface="Calibri" panose="020F0502020204030204" pitchFamily="34" charset="0"/>
            </a:endParaRPr>
          </a:p>
          <a:p>
            <a:pPr lvl="0"/>
            <a:r>
              <a:rPr lang="es-ES" sz="2000" dirty="0" err="1">
                <a:latin typeface="Calibri" panose="020F0502020204030204" pitchFamily="34" charset="0"/>
              </a:rPr>
              <a:t>Game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</a:rPr>
              <a:t>Mode</a:t>
            </a:r>
            <a:r>
              <a:rPr lang="es-ES" sz="2000" dirty="0" smtClean="0">
                <a:latin typeface="Calibri" panose="020F0502020204030204" pitchFamily="34" charset="0"/>
              </a:rPr>
              <a:t>, permite </a:t>
            </a:r>
            <a:r>
              <a:rPr lang="es-ES" sz="2000" dirty="0">
                <a:latin typeface="Calibri" panose="020F0502020204030204" pitchFamily="34" charset="0"/>
              </a:rPr>
              <a:t>programar y gestionar la lógica del juego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pPr lvl="0"/>
            <a:endParaRPr lang="es-ES" sz="2000" dirty="0">
              <a:latin typeface="Calibri" panose="020F0502020204030204" pitchFamily="34" charset="0"/>
            </a:endParaRPr>
          </a:p>
          <a:p>
            <a:pPr lvl="0"/>
            <a:r>
              <a:rPr lang="es-ES" sz="2000" dirty="0" smtClean="0">
                <a:latin typeface="Calibri" panose="020F0502020204030204" pitchFamily="34" charset="0"/>
              </a:rPr>
              <a:t>HUD, permite </a:t>
            </a:r>
            <a:r>
              <a:rPr lang="es-ES" sz="2000" dirty="0">
                <a:latin typeface="Calibri" panose="020F0502020204030204" pitchFamily="34" charset="0"/>
              </a:rPr>
              <a:t>programar la interfaz que se va a mostrar al usuario durante el juego.</a:t>
            </a:r>
          </a:p>
        </p:txBody>
      </p:sp>
    </p:spTree>
    <p:extLst>
      <p:ext uri="{BB962C8B-B14F-4D97-AF65-F5344CB8AC3E}">
        <p14:creationId xmlns:p14="http://schemas.microsoft.com/office/powerpoint/2010/main" val="333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796" y="635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</a:t>
            </a:r>
            <a:r>
              <a:rPr lang="es-ES" sz="4400" b="1" dirty="0" err="1" smtClean="0"/>
              <a:t>renderizado</a:t>
            </a:r>
            <a:r>
              <a:rPr lang="es-ES" sz="4400" b="1" dirty="0" smtClean="0"/>
              <a:t>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285747" y="1072050"/>
            <a:ext cx="1155965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 err="1">
                <a:latin typeface="Calibri" panose="020F0502020204030204" pitchFamily="34" charset="0"/>
              </a:rPr>
              <a:t>R</a:t>
            </a:r>
            <a:r>
              <a:rPr lang="es-ES" sz="2000" dirty="0" err="1" smtClean="0">
                <a:latin typeface="Calibri" panose="020F0502020204030204" pitchFamily="34" charset="0"/>
              </a:rPr>
              <a:t>enderización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en tiempo real, </a:t>
            </a:r>
            <a:r>
              <a:rPr lang="es-ES" sz="2000" dirty="0" smtClean="0">
                <a:latin typeface="Calibri" panose="020F0502020204030204" pitchFamily="34" charset="0"/>
              </a:rPr>
              <a:t>se refiere a que los </a:t>
            </a:r>
            <a:r>
              <a:rPr lang="es-ES" sz="2000" dirty="0">
                <a:latin typeface="Calibri" panose="020F0502020204030204" pitchFamily="34" charset="0"/>
              </a:rPr>
              <a:t>movimientos que pueda hacer el jugador no son predecibles y por esto se deberán generar en tiempo real con ayuda de una </a:t>
            </a:r>
            <a:r>
              <a:rPr lang="es-ES" sz="2000" dirty="0" err="1">
                <a:latin typeface="Calibri" panose="020F0502020204030204" pitchFamily="34" charset="0"/>
              </a:rPr>
              <a:t>gpu</a:t>
            </a:r>
            <a:r>
              <a:rPr lang="es-ES" sz="2000" dirty="0">
                <a:latin typeface="Calibri" panose="020F0502020204030204" pitchFamily="34" charset="0"/>
              </a:rPr>
              <a:t> para soportar la alta complejidad y cantidad de cálculos.  </a:t>
            </a:r>
            <a:r>
              <a:rPr lang="es-ES" sz="2000" dirty="0" smtClean="0">
                <a:latin typeface="Calibri" panose="020F0502020204030204" pitchFamily="34" charset="0"/>
              </a:rPr>
              <a:t>Modos </a:t>
            </a:r>
            <a:r>
              <a:rPr lang="es-ES" sz="2000" dirty="0">
                <a:latin typeface="Calibri" panose="020F0502020204030204" pitchFamily="34" charset="0"/>
              </a:rPr>
              <a:t>de </a:t>
            </a:r>
            <a:r>
              <a:rPr lang="es-ES" sz="2000" dirty="0" err="1">
                <a:latin typeface="Calibri" panose="020F0502020204030204" pitchFamily="34" charset="0"/>
              </a:rPr>
              <a:t>renderizado</a:t>
            </a:r>
            <a:r>
              <a:rPr lang="es-ES" sz="2000" dirty="0" smtClean="0">
                <a:latin typeface="Calibri" panose="020F0502020204030204" pitchFamily="34" charset="0"/>
              </a:rPr>
              <a:t>: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</a:rPr>
              <a:t>Opaco: Es el valor predeterminado, y es adecuado para objetos sólidos normales sin zonas transparentes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</a:rPr>
              <a:t>Recorte: Le permite crear un efecto de transparencia que tiene bordes duros entre las áreas opacas y transparentes. Esto es útil cuando se utiliza la transparencia para crear la forma de materiales tales como hojas, o una tela con agujeros y los suelos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</a:rPr>
              <a:t>Transparente: Adecuado para la representación realista de materiales transparentes tales como plástico transparente o de vidrio. </a:t>
            </a:r>
            <a:endParaRPr lang="es-ES" sz="2000" dirty="0" smtClean="0">
              <a:latin typeface="Calibri" panose="020F0502020204030204" pitchFamily="34" charset="0"/>
            </a:endParaRPr>
          </a:p>
          <a:p>
            <a:pPr algn="just"/>
            <a:endParaRPr lang="es-ES" sz="2000" dirty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libri" panose="020F0502020204030204" pitchFamily="34" charset="0"/>
              </a:rPr>
              <a:t>Fade</a:t>
            </a:r>
            <a:r>
              <a:rPr lang="es-ES" sz="2000" dirty="0">
                <a:latin typeface="Calibri" panose="020F0502020204030204" pitchFamily="34" charset="0"/>
              </a:rPr>
              <a:t>: Permite que los valores de transparencia desaparezca por completo un objeto, incluso de cualquier reflejos especulares o reflexiones que pueda tener. Este modo es útil si se desea animar un objeto aparición o desaparición paulatina. </a:t>
            </a:r>
            <a:endParaRPr lang="es-ES_tradnl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1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14456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</a:t>
            </a:r>
            <a:r>
              <a:rPr lang="es-ES" sz="4400" b="1" dirty="0" err="1" smtClean="0"/>
              <a:t>renderizado</a:t>
            </a:r>
            <a:r>
              <a:rPr lang="es-ES" sz="4400" b="1" dirty="0" smtClean="0"/>
              <a:t>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Bloom Effec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874" y="4932850"/>
            <a:ext cx="3891280" cy="17329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615949" y="1115010"/>
            <a:ext cx="10899257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Sombreado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diferido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odas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 luces son aplicadas,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materiales tienen escritos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sus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atributos en el código lo que influye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 como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luz pasa a través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800"/>
              </a:spcAft>
            </a:pPr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Iluminación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el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sistema de Iluminado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basa en varias herramientas que podemos utilizar para iluminar el mundo que varían en función de la calidad y el rendimiento que busque el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desarrollador.</a:t>
            </a:r>
          </a:p>
          <a:p>
            <a:pPr algn="just">
              <a:spcAft>
                <a:spcPts val="800"/>
              </a:spcAft>
            </a:pPr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Translucidad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ligera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emite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sombras provenientes de su propio efecto y de otras iluminaciones además de garantizar el correcto fusionado de las distintas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luces.</a:t>
            </a:r>
          </a:p>
          <a:p>
            <a:pPr algn="just">
              <a:spcAft>
                <a:spcPts val="800"/>
              </a:spcAft>
            </a:pPr>
            <a:endParaRPr lang="es-ES" sz="2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</a:rPr>
              <a:t>Partículas simuladas por </a:t>
            </a:r>
            <a:r>
              <a:rPr lang="es-ES" sz="2000" b="1" dirty="0" smtClean="0">
                <a:latin typeface="Calibri" panose="020F0502020204030204" pitchFamily="34" charset="0"/>
              </a:rPr>
              <a:t>GPU</a:t>
            </a:r>
            <a:r>
              <a:rPr lang="es-ES" sz="2000" dirty="0" smtClean="0">
                <a:latin typeface="Calibri" panose="020F0502020204030204" pitchFamily="34" charset="0"/>
              </a:rPr>
              <a:t>, permite </a:t>
            </a:r>
            <a:r>
              <a:rPr lang="es-ES" sz="2000" dirty="0">
                <a:latin typeface="Calibri" panose="020F0502020204030204" pitchFamily="34" charset="0"/>
              </a:rPr>
              <a:t>una simulación de cientos de miles de partículas comparadas con simplemente unas pocas miles de la simulación tradicional.</a:t>
            </a:r>
          </a:p>
          <a:p>
            <a:pPr algn="just">
              <a:spcAft>
                <a:spcPts val="800"/>
              </a:spcAft>
            </a:pPr>
            <a:endParaRPr lang="es-ES" sz="2000" dirty="0"/>
          </a:p>
        </p:txBody>
      </p:sp>
      <p:sp>
        <p:nvSpPr>
          <p:cNvPr id="6" name="Rectángulo 5"/>
          <p:cNvSpPr/>
          <p:nvPr/>
        </p:nvSpPr>
        <p:spPr>
          <a:xfrm>
            <a:off x="615948" y="5521682"/>
            <a:ext cx="71857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Efectos de </a:t>
            </a:r>
            <a:r>
              <a:rPr lang="es-E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PostProcesado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cuenta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 varios efectos de post procesado que permiten a los diseñadores alterar el ambiente de la escena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7018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materiales y </a:t>
            </a:r>
            <a:r>
              <a:rPr lang="es-ES" sz="4400" b="1" dirty="0" err="1" smtClean="0"/>
              <a:t>shaders</a:t>
            </a:r>
            <a:r>
              <a:rPr lang="es-ES" sz="4400" b="1" dirty="0" smtClean="0"/>
              <a:t>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Marcador de contenido 4"/>
          <p:cNvSpPr>
            <a:spLocks noGrp="1"/>
          </p:cNvSpPr>
          <p:nvPr>
            <p:ph idx="1"/>
          </p:nvPr>
        </p:nvSpPr>
        <p:spPr>
          <a:xfrm>
            <a:off x="510325" y="1875779"/>
            <a:ext cx="3421138" cy="1688084"/>
          </a:xfrm>
        </p:spPr>
        <p:txBody>
          <a:bodyPr>
            <a:normAutofit/>
          </a:bodyPr>
          <a:lstStyle/>
          <a:p>
            <a:r>
              <a:rPr lang="es-ES" b="1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Materials</a:t>
            </a:r>
            <a:r>
              <a:rPr lang="es-ES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definiciones </a:t>
            </a:r>
            <a:r>
              <a:rPr lang="es-ES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acerca de cómo la superficie debería ser </a:t>
            </a:r>
            <a:r>
              <a:rPr lang="es-ES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renderizada.</a:t>
            </a:r>
          </a:p>
        </p:txBody>
      </p:sp>
      <p:sp>
        <p:nvSpPr>
          <p:cNvPr id="4" name="Marcador de contenido 4"/>
          <p:cNvSpPr txBox="1">
            <a:spLocks/>
          </p:cNvSpPr>
          <p:nvPr/>
        </p:nvSpPr>
        <p:spPr>
          <a:xfrm>
            <a:off x="4268141" y="4209361"/>
            <a:ext cx="3421138" cy="20695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Shaders</a:t>
            </a:r>
            <a:r>
              <a:rPr lang="es-ES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son scripts pequeños que contienen los cálculos de matemáticas y algoritmos para calcular el color de cada pixel renderizado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8263514" y="2496282"/>
            <a:ext cx="3421138" cy="8984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Textures</a:t>
            </a:r>
            <a:r>
              <a:rPr lang="es-ES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son imágenes </a:t>
            </a:r>
            <a:r>
              <a:rPr lang="es-ES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bitmap</a:t>
            </a:r>
            <a:r>
              <a:rPr lang="es-ES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</a:t>
            </a:r>
            <a:endParaRPr lang="es-ES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6" name="Picture 2" descr="http://blenderartists.org/forum/attachment.php?attachmentid=211725&amp;d=13580209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1" y="4069348"/>
            <a:ext cx="3538488" cy="234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46.tinypic.com/2zel1r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18" y="1645449"/>
            <a:ext cx="3619385" cy="203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midaem.com/wp-content/uploads/2013/10/7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419" y="3878671"/>
            <a:ext cx="3977607" cy="185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9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</a:t>
            </a:r>
            <a:r>
              <a:rPr lang="es-ES" sz="4400" b="1" dirty="0"/>
              <a:t>materiales y </a:t>
            </a:r>
            <a:r>
              <a:rPr lang="es-ES" sz="4400" b="1" dirty="0" err="1"/>
              <a:t>shaders</a:t>
            </a:r>
            <a:r>
              <a:rPr lang="es-ES" sz="4400" b="1" dirty="0"/>
              <a:t> </a:t>
            </a:r>
            <a:r>
              <a:rPr lang="es-ES" sz="4400" b="1" dirty="0" smtClean="0"/>
              <a:t>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WoodFloo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224449"/>
            <a:ext cx="7367814" cy="21718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1384300" y="384773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Unreal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nos permite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construir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materiales mediante un Sistema de scripting visual en el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que,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través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una red de nodos, dentro del editor de materiales, seleccionamos sus propiedades.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384300" y="50480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editor de materiales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tiene una alta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complejidad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aprender a usarlo deberemos mirar el manual y algunos cursos acerca de esta funcionalidad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76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animación 2D y 3D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20030" y="1923423"/>
            <a:ext cx="4985084" cy="805280"/>
          </a:xfrm>
        </p:spPr>
        <p:txBody>
          <a:bodyPr/>
          <a:lstStyle/>
          <a:p>
            <a:pPr marL="457200" lvl="1" indent="0">
              <a:buNone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</a:rPr>
              <a:t>2D : </a:t>
            </a:r>
            <a:r>
              <a:rPr lang="es-ES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Automatica</a:t>
            </a:r>
            <a:endParaRPr lang="es-E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1"/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752600" y="1933379"/>
            <a:ext cx="2683933" cy="805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s-ES" dirty="0" smtClean="0">
                <a:latin typeface="Calibri" panose="020F0502020204030204" pitchFamily="34" charset="0"/>
              </a:rPr>
              <a:t>3D : </a:t>
            </a:r>
            <a:r>
              <a:rPr lang="es-ES" dirty="0" err="1" smtClean="0">
                <a:latin typeface="Calibri" panose="020F0502020204030204" pitchFamily="34" charset="0"/>
              </a:rPr>
              <a:t>Mecanim</a:t>
            </a:r>
            <a:endParaRPr lang="es-ES" dirty="0" smtClean="0">
              <a:latin typeface="Calibri" panose="020F0502020204030204" pitchFamily="34" charset="0"/>
            </a:endParaRP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  <p:pic>
        <p:nvPicPr>
          <p:cNvPr id="5" name="Picture 2" descr="http://www.ronaldgames.com/misc/tuto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56" y="3952791"/>
            <a:ext cx="5203500" cy="11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Un Diagrama mostrando cómo las varies partes del sistema de animación se conectan entre sí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5" y="2728703"/>
            <a:ext cx="5828231" cy="386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1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</a:t>
            </a:r>
            <a:r>
              <a:rPr lang="es-ES" sz="4400" b="1" dirty="0"/>
              <a:t>animación 2D y 3D </a:t>
            </a:r>
            <a:r>
              <a:rPr lang="es-ES" sz="4400" b="1" dirty="0" smtClean="0"/>
              <a:t>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1258387" y="3564490"/>
            <a:ext cx="10440970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Sistema de Animación de </a:t>
            </a:r>
            <a:r>
              <a:rPr lang="es-E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Unreal</a:t>
            </a: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mezcla deformaciones basadas en esqueleto con deformaciones basadas en vértices para crear complejas animaciones. </a:t>
            </a:r>
            <a:endParaRPr lang="es-E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 puede hacer que movimientos básicos del jugador, se vean mucho más realistas reproduciendo y fusionando secuencias de animación, creando movimientos especiales personalizados como movimientos de escalada, aplicar efectos de daño e impacto e incluso crear expresiones faciales o controlar directamente la transformación de los huesos del modelo.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Animation Syste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87" y="1315967"/>
            <a:ext cx="8120743" cy="18974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1258387" y="5553503"/>
            <a:ext cx="10440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cuanto a la animación 2D,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Unreal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nos permite crear animaciones mediante hojas de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sprites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24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Sonido en </a:t>
            </a:r>
            <a:r>
              <a:rPr lang="es-ES" sz="4400" b="1" dirty="0" smtClean="0"/>
              <a:t>Unity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4132" y="4120148"/>
            <a:ext cx="4808621" cy="1891186"/>
          </a:xfrm>
        </p:spPr>
        <p:txBody>
          <a:bodyPr>
            <a:normAutofit/>
          </a:bodyPr>
          <a:lstStyle/>
          <a:p>
            <a:r>
              <a:rPr lang="es-ES" sz="2800" b="1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Audio </a:t>
            </a:r>
            <a:r>
              <a:rPr lang="es-ES" sz="2800" b="1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mixer</a:t>
            </a:r>
            <a:r>
              <a:rPr lang="es-ES" sz="28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s-ES" sz="28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permite mezclar varias fuentes de audio, aplicarles efectos, y realizar una </a:t>
            </a:r>
            <a:r>
              <a:rPr lang="es-ES" sz="280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masterización</a:t>
            </a:r>
            <a:r>
              <a:rPr lang="es-ES" sz="28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</a:t>
            </a:r>
            <a:endParaRPr lang="es-ES" sz="280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4" name="Imagen 3" descr="Fuentes de audio y el Listene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6" y="1751358"/>
            <a:ext cx="5354054" cy="205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http://blogs.unity3d.com/wp-content/uploads/2015/02/AudioMix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85" y="2683138"/>
            <a:ext cx="5714272" cy="34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Sonido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200686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540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Descripción de </a:t>
            </a:r>
            <a:r>
              <a:rPr lang="es-ES" sz="4400" b="1" dirty="0" err="1" smtClean="0"/>
              <a:t>Unreal</a:t>
            </a:r>
            <a:r>
              <a:rPr lang="es-ES" sz="4400" b="1" dirty="0" smtClean="0"/>
              <a:t> </a:t>
            </a:r>
            <a:r>
              <a:rPr lang="es-ES" sz="4400" b="1" dirty="0" err="1" smtClean="0"/>
              <a:t>Engine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913795" y="2050534"/>
            <a:ext cx="103537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Epic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Games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creadores del motor </a:t>
            </a: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fue 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fundada en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1991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 </a:t>
            </a:r>
            <a:r>
              <a:rPr lang="es-ES" sz="2000" dirty="0"/>
              <a:t>Tim </a:t>
            </a:r>
            <a:r>
              <a:rPr lang="es-ES" sz="2000" dirty="0" smtClean="0"/>
              <a:t>Sweeney.</a:t>
            </a:r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Está enfocado a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desarrollos profesionales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aunque la última versión es accesible a cualquier desarrollador</a:t>
            </a:r>
            <a:endParaRPr lang="es-ES" sz="2000" b="1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000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Última versión </a:t>
            </a:r>
            <a:r>
              <a:rPr lang="es-ES" sz="2000" dirty="0" smtClean="0">
                <a:latin typeface="Calibri" panose="020F0502020204030204" pitchFamily="34" charset="0"/>
              </a:rPr>
              <a:t>es </a:t>
            </a:r>
            <a:r>
              <a:rPr lang="es-ES" sz="2000" dirty="0" err="1" smtClean="0">
                <a:latin typeface="Calibri" panose="020F0502020204030204" pitchFamily="34" charset="0"/>
              </a:rPr>
              <a:t>Unreal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</a:rPr>
              <a:t>Engine</a:t>
            </a:r>
            <a:r>
              <a:rPr lang="es-ES" sz="2000" dirty="0" smtClean="0">
                <a:latin typeface="Calibri" panose="020F0502020204030204" pitchFamily="34" charset="0"/>
              </a:rPr>
              <a:t> 4 lanzada en 2015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Escrito </a:t>
            </a:r>
            <a:r>
              <a:rPr lang="es-ES" sz="2000" dirty="0">
                <a:latin typeface="Calibri" panose="020F0502020204030204" pitchFamily="34" charset="0"/>
              </a:rPr>
              <a:t>íntegramente en C++ y  utiliza </a:t>
            </a:r>
            <a:r>
              <a:rPr lang="es-ES" sz="2000" dirty="0" err="1" smtClean="0">
                <a:latin typeface="Calibri" panose="020F0502020204030204" pitchFamily="34" charset="0"/>
              </a:rPr>
              <a:t>OpenGL</a:t>
            </a:r>
            <a:r>
              <a:rPr lang="es-ES" sz="2000" dirty="0" smtClean="0">
                <a:latin typeface="Calibri" panose="020F0502020204030204" pitchFamily="34" charset="0"/>
              </a:rPr>
              <a:t>, para Mac, </a:t>
            </a:r>
            <a:r>
              <a:rPr lang="es-ES" sz="2000" dirty="0">
                <a:latin typeface="Calibri" panose="020F0502020204030204" pitchFamily="34" charset="0"/>
              </a:rPr>
              <a:t>y </a:t>
            </a:r>
            <a:r>
              <a:rPr lang="es-ES" sz="2000" dirty="0" smtClean="0">
                <a:latin typeface="Calibri" panose="020F0502020204030204" pitchFamily="34" charset="0"/>
              </a:rPr>
              <a:t>DirectX9/10 para </a:t>
            </a:r>
            <a:r>
              <a:rPr lang="es-ES" sz="2000" dirty="0" err="1" smtClean="0">
                <a:latin typeface="Calibri" panose="020F0502020204030204" pitchFamily="34" charset="0"/>
              </a:rPr>
              <a:t>windows</a:t>
            </a:r>
            <a:endParaRPr lang="es-ES" sz="2000" dirty="0" smtClean="0">
              <a:latin typeface="Calibri" panose="020F0502020204030204" pitchFamily="34" charset="0"/>
            </a:endParaRPr>
          </a:p>
          <a:p>
            <a:endParaRPr lang="es-ES" sz="2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920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Recursos: formación externa para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58" y="1745208"/>
            <a:ext cx="1676400" cy="447675"/>
          </a:xfrm>
          <a:prstGeom prst="rect">
            <a:avLst/>
          </a:prstGeom>
        </p:spPr>
      </p:pic>
      <p:pic>
        <p:nvPicPr>
          <p:cNvPr id="4" name="Picture 2" descr="http://noticias.universia.net.co/co/images/universidades/r/re/res/responsabilidad-soc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83" y="2192883"/>
            <a:ext cx="3018924" cy="173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69" y="4372001"/>
            <a:ext cx="7305675" cy="2038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035" y="1657917"/>
            <a:ext cx="6165432" cy="15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Recursos: formación externa para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http://assets2.digitaltutors.com/images/11/if/h/dt_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10" y="1659527"/>
            <a:ext cx="3190875" cy="952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Imagen 3" descr="https://www.twinero.es/blog/wp-content/uploads/2013/11/udemy-logo-academyofyou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157" y="1576659"/>
            <a:ext cx="2422888" cy="13755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 descr="https://upload.wikimedia.org/wikipedia/en/b/b1/Official-company-logo-for-lynda.com_400x400px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332" y="1593668"/>
            <a:ext cx="1494278" cy="14024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 descr="https://udn.epicgames.com/Three/rsrc/Three/3DMotive/3dmotive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20" y="2979148"/>
            <a:ext cx="3486150" cy="6915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6"/>
          <p:cNvSpPr/>
          <p:nvPr/>
        </p:nvSpPr>
        <p:spPr>
          <a:xfrm>
            <a:off x="1127720" y="4182059"/>
            <a:ext cx="1057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mayoría de cursos son cursos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Podemos encontrar cursos y tutoriales gratuitos en blogs de Internet y </a:t>
            </a:r>
            <a:r>
              <a:rPr lang="es-ES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Youtube</a:t>
            </a:r>
            <a:r>
              <a:rPr lang="es-E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Formación incluida también en Grados y Másteres Universitarios.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32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Recursos: multimedia externos para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58" y="1572154"/>
            <a:ext cx="5502442" cy="4731568"/>
          </a:xfrm>
          <a:prstGeom prst="rect">
            <a:avLst/>
          </a:prstGeom>
        </p:spPr>
      </p:pic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787400" y="1572154"/>
            <a:ext cx="4150895" cy="4731568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smtClean="0">
                <a:latin typeface="Calibri" panose="020F0502020204030204" pitchFamily="34" charset="0"/>
              </a:rPr>
              <a:t>ASSET STORE DE </a:t>
            </a:r>
            <a:r>
              <a:rPr lang="es-ES" sz="2800" b="1" dirty="0" smtClean="0">
                <a:latin typeface="Calibri" panose="020F0502020204030204" pitchFamily="34" charset="0"/>
              </a:rPr>
              <a:t>UNITY</a:t>
            </a:r>
          </a:p>
          <a:p>
            <a:pPr algn="ctr"/>
            <a:endParaRPr lang="es-ES" sz="2800" b="1" dirty="0" smtClean="0">
              <a:latin typeface="Calibri" panose="020F0502020204030204" pitchFamily="34" charset="0"/>
            </a:endParaRPr>
          </a:p>
          <a:p>
            <a:r>
              <a:rPr lang="es-ES" b="1" dirty="0">
                <a:latin typeface="Calibri" panose="020F0502020204030204" pitchFamily="34" charset="0"/>
              </a:rPr>
              <a:t>Marketplace</a:t>
            </a:r>
          </a:p>
          <a:p>
            <a:r>
              <a:rPr lang="es-ES" b="1" dirty="0" smtClean="0">
                <a:latin typeface="Calibri" panose="020F0502020204030204" pitchFamily="34" charset="0"/>
              </a:rPr>
              <a:t>Contenido creado por la propia comunidad y Unity</a:t>
            </a:r>
            <a:endParaRPr lang="es-E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Recursos: </a:t>
            </a:r>
            <a:r>
              <a:rPr lang="es-ES" sz="4400" b="1" dirty="0"/>
              <a:t>multimedia externos </a:t>
            </a:r>
            <a:r>
              <a:rPr lang="es-ES" sz="4400" b="1" dirty="0" smtClean="0"/>
              <a:t>para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https://cdn2.unrealengine.com/blog/marketplaceLMain-770x250-20420028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31" y="1507354"/>
            <a:ext cx="6466478" cy="20196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431800" y="3809875"/>
            <a:ext cx="112675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Unreal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cuenta con su propio Marketplace donde la comunidad sube sus materiales para que cualquiera que esté interesado pueda comprar dicho material y añadirlo a su proyecto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También </a:t>
            </a:r>
            <a:r>
              <a:rPr lang="es-ES" dirty="0"/>
              <a:t>podemos encontrar música de uso libre en sitios como </a:t>
            </a:r>
            <a:r>
              <a:rPr lang="es-ES" dirty="0" err="1"/>
              <a:t>youtube</a:t>
            </a:r>
            <a:r>
              <a:rPr lang="es-ES" dirty="0"/>
              <a:t> o personajes, fondos y demás piezas de arte en webs como opengameart.org.</a:t>
            </a:r>
          </a:p>
        </p:txBody>
      </p:sp>
    </p:spTree>
    <p:extLst>
      <p:ext uri="{BB962C8B-B14F-4D97-AF65-F5344CB8AC3E}">
        <p14:creationId xmlns:p14="http://schemas.microsoft.com/office/powerpoint/2010/main" val="24105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400" b="1" dirty="0"/>
              <a:t>Requisitos</a:t>
            </a:r>
            <a:endParaRPr lang="es-ES" sz="4400" b="1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4118811" cy="4351338"/>
          </a:xfrm>
        </p:spPr>
        <p:txBody>
          <a:bodyPr/>
          <a:lstStyle/>
          <a:p>
            <a:r>
              <a:rPr lang="es-ES" sz="3200" dirty="0" smtClean="0">
                <a:latin typeface="Calibri" panose="020F0502020204030204" pitchFamily="34" charset="0"/>
              </a:rPr>
              <a:t>Para desarrollo:</a:t>
            </a:r>
          </a:p>
          <a:p>
            <a:endParaRPr lang="es-E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b="1" dirty="0">
                <a:latin typeface="Calibri" panose="020F0502020204030204" pitchFamily="34" charset="0"/>
              </a:rPr>
              <a:t>OS</a:t>
            </a:r>
            <a:r>
              <a:rPr lang="es-ES" sz="2400" dirty="0">
                <a:latin typeface="Calibri" panose="020F0502020204030204" pitchFamily="34" charset="0"/>
              </a:rPr>
              <a:t>: Windows 7 SP1+, 8, 10; Mac OS X 10.8+.</a:t>
            </a:r>
          </a:p>
          <a:p>
            <a:pPr marL="0" indent="0">
              <a:buNone/>
            </a:pPr>
            <a:endParaRPr lang="es-ES" sz="24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b="1" dirty="0">
                <a:latin typeface="Calibri" panose="020F0502020204030204" pitchFamily="34" charset="0"/>
              </a:rPr>
              <a:t>GPU</a:t>
            </a:r>
            <a:r>
              <a:rPr lang="es-ES" sz="2400" dirty="0">
                <a:latin typeface="Calibri" panose="020F0502020204030204" pitchFamily="34" charset="0"/>
              </a:rPr>
              <a:t>: Capacidades de tarjeta de vídeo con DX9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309936" y="1825625"/>
            <a:ext cx="6043864" cy="4366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</a:rPr>
              <a:t>Para ejecutar los proyectos:</a:t>
            </a:r>
          </a:p>
          <a:p>
            <a:pPr marL="0" lvl="0" indent="0">
              <a:buNone/>
            </a:pPr>
            <a:endParaRPr lang="es-ES" sz="5100" dirty="0">
              <a:latin typeface="Calibri" panose="020F0502020204030204" pitchFamily="34" charset="0"/>
            </a:endParaRPr>
          </a:p>
          <a:p>
            <a:r>
              <a:rPr lang="es-ES" sz="5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Escritorio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 </a:t>
            </a:r>
          </a:p>
          <a:p>
            <a:pPr marL="457200" lvl="1" indent="0">
              <a:buNone/>
            </a:pP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OS: Windows XP SP2+, Mac OS X 10.8+, Ubuntu 12.04+, </a:t>
            </a:r>
            <a:r>
              <a:rPr lang="es-ES" sz="5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SteamOS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+</a:t>
            </a:r>
          </a:p>
          <a:p>
            <a:pPr marL="457200" lvl="1" indent="0">
              <a:buNone/>
            </a:pP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Tarjeta de vídeo: capacidades DX9 </a:t>
            </a:r>
            <a:endParaRPr lang="es-ES" sz="5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s-ES" sz="5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CPU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 compatible con el conjunto de instrucciones SSE2</a:t>
            </a:r>
            <a:r>
              <a:rPr lang="es-ES" sz="5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.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 </a:t>
            </a:r>
            <a:r>
              <a:rPr lang="es-ES" sz="5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Pentium 4</a:t>
            </a:r>
            <a:endParaRPr lang="es-ES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iOS: requiere iOS 6.0 o </a:t>
            </a:r>
            <a:r>
              <a:rPr lang="es-ES" sz="5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posterior.</a:t>
            </a:r>
            <a:endParaRPr lang="es-ES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Android: OS 2.3.1 o posterior; </a:t>
            </a:r>
            <a:r>
              <a:rPr lang="es-ES" sz="5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CPU 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ARMv7 (</a:t>
            </a:r>
            <a:r>
              <a:rPr lang="es-ES" sz="5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Cortex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) con tecnología NEON o CPU </a:t>
            </a:r>
            <a:r>
              <a:rPr lang="es-ES" sz="5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Atom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; </a:t>
            </a:r>
            <a:r>
              <a:rPr lang="es-ES" sz="5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OpenGL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ES 2.0 o posterior.</a:t>
            </a:r>
          </a:p>
          <a:p>
            <a:r>
              <a:rPr lang="es-ES" sz="5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WebGL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 Cualquier versión de escritorio reciente de Firefox, Chrome, </a:t>
            </a:r>
            <a:r>
              <a:rPr lang="es-ES" sz="5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Edge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o Safari</a:t>
            </a:r>
          </a:p>
          <a:p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Windows </a:t>
            </a:r>
            <a:r>
              <a:rPr lang="es-ES" sz="5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Phone</a:t>
            </a:r>
            <a:r>
              <a:rPr lang="es-E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 8.1 o posterior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6440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793958" y="365124"/>
            <a:ext cx="7559842" cy="1325563"/>
          </a:xfrm>
        </p:spPr>
        <p:txBody>
          <a:bodyPr>
            <a:normAutofit/>
          </a:bodyPr>
          <a:lstStyle/>
          <a:p>
            <a:pPr algn="ctr"/>
            <a:r>
              <a:rPr lang="es-ES" sz="4400" b="1" dirty="0"/>
              <a:t>Documentación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940969" y="2727158"/>
            <a:ext cx="6236367" cy="2897772"/>
          </a:xfrm>
        </p:spPr>
        <p:txBody>
          <a:bodyPr>
            <a:noAutofit/>
          </a:bodyPr>
          <a:lstStyle/>
          <a:p>
            <a:r>
              <a:rPr lang="es-ES" sz="4000" dirty="0" smtClean="0">
                <a:latin typeface="Calibri" panose="020F0502020204030204" pitchFamily="34" charset="0"/>
              </a:rPr>
              <a:t>Documentación oficial</a:t>
            </a:r>
          </a:p>
          <a:p>
            <a:r>
              <a:rPr lang="es-ES" sz="4000" dirty="0" smtClean="0">
                <a:latin typeface="Calibri" panose="020F0502020204030204" pitchFamily="34" charset="0"/>
              </a:rPr>
              <a:t>Actualizada</a:t>
            </a:r>
          </a:p>
          <a:p>
            <a:r>
              <a:rPr lang="es-ES" sz="4000" dirty="0" smtClean="0">
                <a:latin typeface="Calibri" panose="020F0502020204030204" pitchFamily="34" charset="0"/>
              </a:rPr>
              <a:t>Organizada</a:t>
            </a:r>
          </a:p>
          <a:p>
            <a:r>
              <a:rPr lang="es-ES" sz="4000" dirty="0" smtClean="0">
                <a:latin typeface="Calibri" panose="020F0502020204030204" pitchFamily="34" charset="0"/>
              </a:rPr>
              <a:t>Desglosada</a:t>
            </a:r>
            <a:endParaRPr lang="es-ES" sz="4000" dirty="0">
              <a:latin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58" y="706040"/>
            <a:ext cx="29718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85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400" b="1" dirty="0"/>
              <a:t>Asistencia Técnica</a:t>
            </a:r>
            <a:endParaRPr lang="es-ES" sz="4400" b="1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913021" y="1825625"/>
            <a:ext cx="2594811" cy="58797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>
                <a:latin typeface="Calibri" panose="020F0502020204030204" pitchFamily="34" charset="0"/>
              </a:rPr>
              <a:t>Contacto Básico</a:t>
            </a:r>
            <a:endParaRPr lang="es-ES" sz="3600" dirty="0">
              <a:latin typeface="Calibri" panose="020F0502020204030204" pitchFamily="34" charset="0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857250" y="1881035"/>
            <a:ext cx="4496550" cy="532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</a:rPr>
              <a:t>Soporte </a:t>
            </a:r>
            <a:r>
              <a:rPr lang="es-E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</a:rPr>
              <a:t>P</a:t>
            </a:r>
            <a:r>
              <a:rPr lang="es-E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</a:rPr>
              <a:t>remium</a:t>
            </a:r>
            <a:endParaRPr lang="es-ES" sz="3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49" y="2578213"/>
            <a:ext cx="4496551" cy="39293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80" y="2578213"/>
            <a:ext cx="5524314" cy="35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2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1031" y="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Diseño: interfaz de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12" y="1711731"/>
            <a:ext cx="8026400" cy="479876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287000" y="2472871"/>
            <a:ext cx="17145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</a:rPr>
              <a:t>Permite </a:t>
            </a:r>
            <a:r>
              <a:rPr lang="es-ES" sz="2000" b="1" dirty="0">
                <a:latin typeface="Calibri" panose="020F0502020204030204" pitchFamily="34" charset="0"/>
              </a:rPr>
              <a:t>ver y editar todas las propiedades de objeto  que se haya seleccionado</a:t>
            </a:r>
            <a:r>
              <a:rPr lang="es-ES_tradnl" sz="2000" b="1" dirty="0" smtClean="0">
                <a:effectLst/>
                <a:latin typeface="Calibri" panose="020F0502020204030204" pitchFamily="34" charset="0"/>
              </a:rPr>
              <a:t> 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424169" y="4931576"/>
            <a:ext cx="326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Biblioteca 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de </a:t>
            </a:r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recursos 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disponibles para </a:t>
            </a:r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utilizar 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en el proyecto, ordenados por </a:t>
            </a:r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categorías.</a:t>
            </a:r>
            <a:endParaRPr lang="es-ES_tradnl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2688315"/>
            <a:ext cx="2162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</a:rPr>
              <a:t>Muestra </a:t>
            </a:r>
            <a:r>
              <a:rPr lang="es-ES" sz="2000" b="1" dirty="0">
                <a:latin typeface="Calibri" panose="020F0502020204030204" pitchFamily="34" charset="0"/>
              </a:rPr>
              <a:t>la forma en que todos los elementos de nuestro juego están relacionados entre </a:t>
            </a:r>
            <a:r>
              <a:rPr lang="es-ES" sz="2000" b="1" dirty="0" smtClean="0">
                <a:latin typeface="Calibri" panose="020F0502020204030204" pitchFamily="34" charset="0"/>
              </a:rPr>
              <a:t>sí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45478" y="506728"/>
            <a:ext cx="2800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</a:rPr>
              <a:t>Herramientas </a:t>
            </a:r>
            <a:r>
              <a:rPr lang="es-ES" sz="2000" b="1" dirty="0">
                <a:latin typeface="Calibri" panose="020F0502020204030204" pitchFamily="34" charset="0"/>
              </a:rPr>
              <a:t>más básicas para la manipulación de la escena</a:t>
            </a:r>
            <a:r>
              <a:rPr lang="es-ES_tradnl" sz="2000" b="1" dirty="0" smtClean="0">
                <a:effectLst/>
                <a:latin typeface="Calibri" panose="020F0502020204030204" pitchFamily="34" charset="0"/>
              </a:rPr>
              <a:t> 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424169" y="741281"/>
            <a:ext cx="273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</a:rPr>
              <a:t>Accesos </a:t>
            </a:r>
            <a:r>
              <a:rPr lang="es-ES" sz="2000" b="1" dirty="0">
                <a:latin typeface="Calibri" panose="020F0502020204030204" pitchFamily="34" charset="0"/>
              </a:rPr>
              <a:t>a la nube y a la cuenta de usuario</a:t>
            </a:r>
            <a:r>
              <a:rPr lang="es-ES_tradnl" sz="2000" b="1" dirty="0" smtClean="0">
                <a:effectLst/>
                <a:latin typeface="Calibri" panose="020F0502020204030204" pitchFamily="34" charset="0"/>
              </a:rPr>
              <a:t> 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9558337" y="774131"/>
            <a:ext cx="158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</a:rPr>
              <a:t> </a:t>
            </a:r>
            <a:r>
              <a:rPr lang="es-ES" sz="2000" b="1" dirty="0" smtClean="0">
                <a:latin typeface="Calibri" panose="020F0502020204030204" pitchFamily="34" charset="0"/>
              </a:rPr>
              <a:t>Visibilidad </a:t>
            </a:r>
            <a:r>
              <a:rPr lang="es-ES" sz="2000" b="1" dirty="0">
                <a:latin typeface="Calibri" panose="020F0502020204030204" pitchFamily="34" charset="0"/>
              </a:rPr>
              <a:t>de las capas</a:t>
            </a:r>
            <a:r>
              <a:rPr lang="es-ES_tradnl" sz="2000" b="1" dirty="0" smtClean="0">
                <a:effectLst/>
                <a:latin typeface="Calibri" panose="020F0502020204030204" pitchFamily="34" charset="0"/>
              </a:rPr>
              <a:t> 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14" name="Marco 13"/>
          <p:cNvSpPr/>
          <p:nvPr/>
        </p:nvSpPr>
        <p:spPr>
          <a:xfrm>
            <a:off x="3743325" y="1961310"/>
            <a:ext cx="771525" cy="407195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Marco 14"/>
          <p:cNvSpPr/>
          <p:nvPr/>
        </p:nvSpPr>
        <p:spPr>
          <a:xfrm>
            <a:off x="4514850" y="1961310"/>
            <a:ext cx="742950" cy="407195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7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286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Diseño: interfaz de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989390" y="1863043"/>
            <a:ext cx="104908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de niveles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esta parte del entorno permite construir los niveles y vistas. </a:t>
            </a:r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pueden modificar la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colocación, la transformación y la edición de las propiedades de los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actores y niveles</a:t>
            </a:r>
          </a:p>
          <a:p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Definir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mundo a través de objetos geométricos ya sean luces, mallas o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personajes</a:t>
            </a:r>
          </a:p>
          <a:p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1" y="3776019"/>
            <a:ext cx="4445000" cy="280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/>
          <p:cNvSpPr/>
          <p:nvPr/>
        </p:nvSpPr>
        <p:spPr>
          <a:xfrm>
            <a:off x="989390" y="406591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Crear carpetas y subcarpetas que permitan organizar el contenido del juego</a:t>
            </a:r>
          </a:p>
        </p:txBody>
      </p:sp>
    </p:spTree>
    <p:extLst>
      <p:ext uri="{BB962C8B-B14F-4D97-AF65-F5344CB8AC3E}">
        <p14:creationId xmlns:p14="http://schemas.microsoft.com/office/powerpoint/2010/main" val="40962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5695" y="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Diseño: recursos predefinidos de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32" y="3955951"/>
            <a:ext cx="3091815" cy="2632075"/>
          </a:xfrm>
          <a:prstGeom prst="rect">
            <a:avLst/>
          </a:prstGeom>
        </p:spPr>
      </p:pic>
      <p:pic>
        <p:nvPicPr>
          <p:cNvPr id="4" name="Imagen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82" y="1334989"/>
            <a:ext cx="48418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479917" y="1309038"/>
            <a:ext cx="52170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alibri" panose="020F0502020204030204" pitchFamily="34" charset="0"/>
              </a:rPr>
              <a:t>El sistema de navegación le permite crear personajes que se pueden mover de forma inteligente en el mundo del juego.</a:t>
            </a:r>
            <a:r>
              <a:rPr lang="es-ES_tradnl" sz="2000" dirty="0" smtClean="0">
                <a:effectLst/>
                <a:latin typeface="Calibri" panose="020F0502020204030204" pitchFamily="34" charset="0"/>
              </a:rPr>
              <a:t> Contiene diversos elementos como obstáculos, que alteran la </a:t>
            </a:r>
            <a:r>
              <a:rPr lang="es-ES_tradnl" sz="2000" dirty="0" err="1" smtClean="0">
                <a:effectLst/>
                <a:latin typeface="Calibri" panose="020F0502020204030204" pitchFamily="34" charset="0"/>
              </a:rPr>
              <a:t>navegaci</a:t>
            </a:r>
            <a:r>
              <a:rPr lang="es-ES" sz="2000" dirty="0" err="1" smtClean="0">
                <a:effectLst/>
                <a:latin typeface="Calibri" panose="020F0502020204030204" pitchFamily="34" charset="0"/>
              </a:rPr>
              <a:t>ón</a:t>
            </a:r>
            <a:r>
              <a:rPr lang="es-ES" sz="2000" dirty="0" smtClean="0">
                <a:effectLst/>
                <a:latin typeface="Calibri" panose="020F0502020204030204" pitchFamily="34" charset="0"/>
              </a:rPr>
              <a:t>.</a:t>
            </a:r>
            <a:endParaRPr lang="es-ES_tradnl" sz="2000" dirty="0">
              <a:latin typeface="Calibri" panose="020F0502020204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514582" y="4490353"/>
            <a:ext cx="4943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Calibri" panose="020F0502020204030204" pitchFamily="34" charset="0"/>
              </a:rPr>
              <a:t>Hay </a:t>
            </a:r>
            <a:r>
              <a:rPr lang="es-ES" sz="2000" dirty="0">
                <a:latin typeface="Calibri" panose="020F0502020204030204" pitchFamily="34" charset="0"/>
              </a:rPr>
              <a:t>una serie de tipos de objetos primitivos que pueden ser creados directamente dentro de </a:t>
            </a:r>
            <a:r>
              <a:rPr lang="es-ES" sz="2000" dirty="0" err="1">
                <a:latin typeface="Calibri" panose="020F0502020204030204" pitchFamily="34" charset="0"/>
              </a:rPr>
              <a:t>Unity</a:t>
            </a:r>
            <a:r>
              <a:rPr lang="es-ES" sz="2000" dirty="0">
                <a:latin typeface="Calibri" panose="020F0502020204030204" pitchFamily="34" charset="0"/>
              </a:rPr>
              <a:t>, por ejemplo cubos, esferas, cápsulas o cilindros.</a:t>
            </a:r>
            <a:endParaRPr lang="es-ES_tradnl" sz="2000" dirty="0">
              <a:latin typeface="Calibri" panose="020F0502020204030204" pitchFamily="34" charset="0"/>
            </a:endParaRPr>
          </a:p>
          <a:p>
            <a:endParaRPr lang="es-ES_tradnl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25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286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Diseño: recursos predefinidos de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913794" y="1372329"/>
            <a:ext cx="72523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de materiales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permite crear y editar los materiales que componen la escena del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videojuego, se definen como </a:t>
            </a: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assets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 pueden aplicarse a los objetos y terrenos</a:t>
            </a:r>
            <a:endParaRPr lang="es-ES" sz="20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6099" y="1508864"/>
            <a:ext cx="3470909" cy="247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/>
          <p:cNvSpPr/>
          <p:nvPr/>
        </p:nvSpPr>
        <p:spPr>
          <a:xfrm>
            <a:off x="913794" y="2561272"/>
            <a:ext cx="72523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</a:t>
            </a: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Blueprint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es donde se puede trabajar y modificar planos especiales, estos se pueden utilizar para crear nuevos tipos de actores y eventos</a:t>
            </a:r>
            <a:endParaRPr lang="es-ES" sz="2000" dirty="0"/>
          </a:p>
        </p:txBody>
      </p:sp>
      <p:sp>
        <p:nvSpPr>
          <p:cNvPr id="7" name="Rectángulo 6"/>
          <p:cNvSpPr/>
          <p:nvPr/>
        </p:nvSpPr>
        <p:spPr>
          <a:xfrm>
            <a:off x="913794" y="3750215"/>
            <a:ext cx="72523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de comportamiento en árbol,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permite crear un script que programe la inteligencia artificial del videojuego mediante un sistema de nodos. </a:t>
            </a:r>
            <a:endParaRPr lang="es-ES" sz="2000" dirty="0"/>
          </a:p>
        </p:txBody>
      </p:sp>
      <p:sp>
        <p:nvSpPr>
          <p:cNvPr id="8" name="Rectángulo 7"/>
          <p:cNvSpPr/>
          <p:nvPr/>
        </p:nvSpPr>
        <p:spPr>
          <a:xfrm>
            <a:off x="913794" y="4939158"/>
            <a:ext cx="6795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de persona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son las herramientas que permiten editar la animación de los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personajes, con las vistas de esqueleto, malla, animación y gráfica.</a:t>
            </a:r>
            <a:endParaRPr lang="es-ES" sz="2000" dirty="0"/>
          </a:p>
        </p:txBody>
      </p:sp>
      <p:pic>
        <p:nvPicPr>
          <p:cNvPr id="9" name="Imagen 8"/>
          <p:cNvPicPr/>
          <p:nvPr/>
        </p:nvPicPr>
        <p:blipFill>
          <a:blip r:embed="rId3"/>
          <a:stretch>
            <a:fillRect/>
          </a:stretch>
        </p:blipFill>
        <p:spPr>
          <a:xfrm>
            <a:off x="8166099" y="4297613"/>
            <a:ext cx="369316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6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Características: multiplataforma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661728" y="1579940"/>
            <a:ext cx="10807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latin typeface="Calibri" panose="020F0502020204030204" pitchFamily="34" charset="0"/>
              </a:rPr>
              <a:t>Para dispositivos móviles:</a:t>
            </a:r>
            <a:r>
              <a:rPr lang="es-ES_tradnl" sz="2000" dirty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Android, iOS, Windows </a:t>
            </a:r>
            <a:r>
              <a:rPr lang="es-ES" sz="2000" dirty="0" err="1">
                <a:latin typeface="Calibri" panose="020F0502020204030204" pitchFamily="34" charset="0"/>
              </a:rPr>
              <a:t>Phone</a:t>
            </a:r>
            <a:r>
              <a:rPr lang="es-ES" sz="2000" dirty="0">
                <a:latin typeface="Calibri" panose="020F0502020204030204" pitchFamily="34" charset="0"/>
              </a:rPr>
              <a:t> y </a:t>
            </a:r>
            <a:r>
              <a:rPr lang="es-ES" sz="2000" dirty="0" err="1">
                <a:latin typeface="Calibri" panose="020F0502020204030204" pitchFamily="34" charset="0"/>
              </a:rPr>
              <a:t>Tizen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Para realidad virtual y realidad aumentada:</a:t>
            </a:r>
            <a:r>
              <a:rPr lang="es-ES_tradnl" sz="2000" dirty="0">
                <a:latin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</a:rPr>
              <a:t>Native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</a:rPr>
              <a:t>Oculos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</a:rPr>
              <a:t>Rift</a:t>
            </a:r>
            <a:r>
              <a:rPr lang="es-ES" sz="2000" dirty="0">
                <a:latin typeface="Calibri" panose="020F0502020204030204" pitchFamily="34" charset="0"/>
              </a:rPr>
              <a:t>, </a:t>
            </a:r>
            <a:r>
              <a:rPr lang="es-ES" sz="2000" dirty="0" err="1">
                <a:latin typeface="Calibri" panose="020F0502020204030204" pitchFamily="34" charset="0"/>
              </a:rPr>
              <a:t>Gear</a:t>
            </a:r>
            <a:r>
              <a:rPr lang="es-ES" sz="2000" dirty="0">
                <a:latin typeface="Calibri" panose="020F0502020204030204" pitchFamily="34" charset="0"/>
              </a:rPr>
              <a:t> VR and </a:t>
            </a:r>
            <a:endParaRPr lang="es-ES" sz="2000" dirty="0" smtClean="0">
              <a:latin typeface="Calibri" panose="020F0502020204030204" pitchFamily="34" charset="0"/>
            </a:endParaRPr>
          </a:p>
          <a:p>
            <a:r>
              <a:rPr lang="es-ES" sz="2000" dirty="0" err="1" smtClean="0">
                <a:latin typeface="Calibri" panose="020F0502020204030204" pitchFamily="34" charset="0"/>
              </a:rPr>
              <a:t>Playstation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VR están. Próximamente lo estarán Microsoft </a:t>
            </a:r>
            <a:r>
              <a:rPr lang="es-ES" sz="2000" dirty="0" err="1">
                <a:latin typeface="Calibri" panose="020F0502020204030204" pitchFamily="34" charset="0"/>
              </a:rPr>
              <a:t>HoloLens</a:t>
            </a:r>
            <a:r>
              <a:rPr lang="es-ES" sz="2000" dirty="0">
                <a:latin typeface="Calibri" panose="020F0502020204030204" pitchFamily="34" charset="0"/>
              </a:rPr>
              <a:t> y </a:t>
            </a:r>
            <a:r>
              <a:rPr lang="es-ES" sz="2000" dirty="0" err="1">
                <a:latin typeface="Calibri" panose="020F0502020204030204" pitchFamily="34" charset="0"/>
              </a:rPr>
              <a:t>Sream</a:t>
            </a:r>
            <a:r>
              <a:rPr lang="es-ES" sz="2000" dirty="0">
                <a:latin typeface="Calibri" panose="020F0502020204030204" pitchFamily="34" charset="0"/>
              </a:rPr>
              <a:t> VR/Vive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Juegos de escritorio:</a:t>
            </a:r>
            <a:r>
              <a:rPr lang="es-ES_tradnl" sz="2000" dirty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Con un clic en plataformas PC, Mac y Linux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Juegos para consola: </a:t>
            </a:r>
            <a:r>
              <a:rPr lang="es-ES_tradnl" sz="2000" dirty="0">
                <a:latin typeface="Calibri" panose="020F0502020204030204" pitchFamily="34" charset="0"/>
              </a:rPr>
              <a:t>PS4, Xbox </a:t>
            </a:r>
            <a:r>
              <a:rPr lang="es-ES_tradnl" sz="2000" dirty="0" err="1">
                <a:latin typeface="Calibri" panose="020F0502020204030204" pitchFamily="34" charset="0"/>
              </a:rPr>
              <a:t>One</a:t>
            </a:r>
            <a:r>
              <a:rPr lang="es-ES_tradnl" sz="2000" dirty="0">
                <a:latin typeface="Calibri" panose="020F0502020204030204" pitchFamily="34" charset="0"/>
              </a:rPr>
              <a:t>, PlayStation Mobile, PlayStation Vita y Wii U de forma gratuita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Para web:</a:t>
            </a:r>
            <a:r>
              <a:rPr lang="es-ES_tradnl" sz="2000" dirty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Plug-in web gratuito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Para Smart </a:t>
            </a:r>
            <a:r>
              <a:rPr lang="es-ES" sz="2000" dirty="0" err="1">
                <a:latin typeface="Calibri" panose="020F0502020204030204" pitchFamily="34" charset="0"/>
              </a:rPr>
              <a:t>Tvs</a:t>
            </a:r>
            <a:r>
              <a:rPr lang="es-ES" sz="2000" dirty="0">
                <a:latin typeface="Calibri" panose="020F0502020204030204" pitchFamily="34" charset="0"/>
              </a:rPr>
              <a:t>: </a:t>
            </a:r>
            <a:r>
              <a:rPr lang="es-ES" sz="2000" dirty="0" err="1">
                <a:latin typeface="Calibri" panose="020F0502020204030204" pitchFamily="34" charset="0"/>
              </a:rPr>
              <a:t>tvOS</a:t>
            </a:r>
            <a:r>
              <a:rPr lang="es-ES" sz="2000" dirty="0">
                <a:latin typeface="Calibri" panose="020F0502020204030204" pitchFamily="34" charset="0"/>
              </a:rPr>
              <a:t> , Android Tv y Samsung Smart Tv.</a:t>
            </a:r>
            <a:endParaRPr lang="es-ES_tradnl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Características: multiplataforma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4" name="Rectángulo 3"/>
          <p:cNvSpPr/>
          <p:nvPr/>
        </p:nvSpPr>
        <p:spPr>
          <a:xfrm>
            <a:off x="706178" y="1864700"/>
            <a:ext cx="10718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>
                <a:latin typeface="Calibri" panose="020F0502020204030204" pitchFamily="34" charset="0"/>
              </a:rPr>
              <a:t>Preparado </a:t>
            </a:r>
            <a:r>
              <a:rPr lang="es-ES" sz="2000" dirty="0">
                <a:latin typeface="Calibri" panose="020F0502020204030204" pitchFamily="34" charset="0"/>
              </a:rPr>
              <a:t>para cualquier plataforma actual de videojuegos. </a:t>
            </a:r>
            <a:r>
              <a:rPr lang="es-ES" sz="2000" dirty="0" smtClean="0">
                <a:latin typeface="Calibri" panose="020F0502020204030204" pitchFamily="34" charset="0"/>
              </a:rPr>
              <a:t>Se </a:t>
            </a:r>
            <a:r>
              <a:rPr lang="es-ES" sz="2000" dirty="0">
                <a:latin typeface="Calibri" panose="020F0502020204030204" pitchFamily="34" charset="0"/>
              </a:rPr>
              <a:t>puede desarrollar desde pc tanto en Windows como en </a:t>
            </a:r>
            <a:r>
              <a:rPr lang="es-ES" sz="2000" dirty="0" smtClean="0">
                <a:latin typeface="Calibri" panose="020F0502020204030204" pitchFamily="34" charset="0"/>
              </a:rPr>
              <a:t>Mac.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Los juegos pueden generarse, </a:t>
            </a:r>
            <a:r>
              <a:rPr lang="es-ES" sz="2000" dirty="0">
                <a:latin typeface="Calibri" panose="020F0502020204030204" pitchFamily="34" charset="0"/>
              </a:rPr>
              <a:t>utilizando el mismo código, en iOS, OS X, </a:t>
            </a:r>
            <a:r>
              <a:rPr lang="es-ES" sz="2000" dirty="0" err="1">
                <a:latin typeface="Calibri" panose="020F0502020204030204" pitchFamily="34" charset="0"/>
              </a:rPr>
              <a:t>Playstation</a:t>
            </a:r>
            <a:r>
              <a:rPr lang="es-ES" sz="2000" dirty="0">
                <a:latin typeface="Calibri" panose="020F0502020204030204" pitchFamily="34" charset="0"/>
              </a:rPr>
              <a:t> 4, Xbox </a:t>
            </a:r>
            <a:r>
              <a:rPr lang="es-ES" sz="2000" dirty="0" err="1">
                <a:latin typeface="Calibri" panose="020F0502020204030204" pitchFamily="34" charset="0"/>
              </a:rPr>
              <a:t>One</a:t>
            </a:r>
            <a:r>
              <a:rPr lang="es-ES" sz="2000" dirty="0">
                <a:latin typeface="Calibri" panose="020F0502020204030204" pitchFamily="34" charset="0"/>
              </a:rPr>
              <a:t>, Linux, Android y HTML5. </a:t>
            </a:r>
            <a:endParaRPr lang="es-ES" sz="2000" dirty="0" smtClean="0">
              <a:latin typeface="Calibri" panose="020F0502020204030204" pitchFamily="34" charset="0"/>
            </a:endParaRP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El sistema de </a:t>
            </a:r>
            <a:r>
              <a:rPr lang="es-ES" sz="2000" dirty="0" err="1">
                <a:latin typeface="Calibri" panose="020F0502020204030204" pitchFamily="34" charset="0"/>
              </a:rPr>
              <a:t>blueprints</a:t>
            </a:r>
            <a:r>
              <a:rPr lang="es-ES" sz="2000" dirty="0">
                <a:latin typeface="Calibri" panose="020F0502020204030204" pitchFamily="34" charset="0"/>
              </a:rPr>
              <a:t> es capaz de detectar sobre que dispositivos se está desarrollando el juego y adaptar los </a:t>
            </a:r>
            <a:r>
              <a:rPr lang="es-ES" sz="2000" dirty="0" smtClean="0">
                <a:latin typeface="Calibri" panose="020F0502020204030204" pitchFamily="34" charset="0"/>
              </a:rPr>
              <a:t>controles.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Destaca que para desarrollos iOS </a:t>
            </a:r>
            <a:r>
              <a:rPr lang="es-ES" sz="2000" dirty="0">
                <a:latin typeface="Calibri" panose="020F0502020204030204" pitchFamily="34" charset="0"/>
              </a:rPr>
              <a:t>soporta las nuevas librerías gráficas </a:t>
            </a:r>
            <a:r>
              <a:rPr lang="es-ES" sz="2000" dirty="0" smtClean="0">
                <a:latin typeface="Calibri" panose="020F0502020204030204" pitchFamily="34" charset="0"/>
              </a:rPr>
              <a:t>para los dispositivos </a:t>
            </a:r>
            <a:r>
              <a:rPr lang="es-ES" sz="2000" dirty="0">
                <a:latin typeface="Calibri" panose="020F0502020204030204" pitchFamily="34" charset="0"/>
              </a:rPr>
              <a:t>con pantalla </a:t>
            </a:r>
            <a:r>
              <a:rPr lang="es-ES" sz="2000" dirty="0" smtClean="0">
                <a:latin typeface="Calibri" panose="020F0502020204030204" pitchFamily="34" charset="0"/>
              </a:rPr>
              <a:t>retina.</a:t>
            </a:r>
          </a:p>
          <a:p>
            <a:endParaRPr lang="es-E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1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304</TotalTime>
  <Words>2373</Words>
  <Application>Microsoft Office PowerPoint</Application>
  <PresentationFormat>Panorámica</PresentationFormat>
  <Paragraphs>216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Calisto MT</vt:lpstr>
      <vt:lpstr>Times New Roman</vt:lpstr>
      <vt:lpstr>Trebuchet MS</vt:lpstr>
      <vt:lpstr>Wingdings 2</vt:lpstr>
      <vt:lpstr>Pizarra</vt:lpstr>
      <vt:lpstr>TG2 - Motores de videojuegos -</vt:lpstr>
      <vt:lpstr>Descripción de Unity</vt:lpstr>
      <vt:lpstr>Descripción de Unreal Engine</vt:lpstr>
      <vt:lpstr>Diseño: interfaz de Unity</vt:lpstr>
      <vt:lpstr>Diseño: interfaz de Unreal</vt:lpstr>
      <vt:lpstr>Diseño: recursos predefinidos de Unity</vt:lpstr>
      <vt:lpstr>Diseño: recursos predefinidos de Unreal</vt:lpstr>
      <vt:lpstr>Características: multiplataforma en Unity</vt:lpstr>
      <vt:lpstr>Características: multiplataforma en Unreal</vt:lpstr>
      <vt:lpstr>Características: licencia en Unity</vt:lpstr>
      <vt:lpstr>Características: licencia en Unreal</vt:lpstr>
      <vt:lpstr>Rendimiento: optimización en Unity</vt:lpstr>
      <vt:lpstr>Rendimiento: optimización en Unreal</vt:lpstr>
      <vt:lpstr>Utilidad: compatibilidad en Unity</vt:lpstr>
      <vt:lpstr>Utilidad: compatibilidad en Unreal</vt:lpstr>
      <vt:lpstr>Utilidad: servicios en Unity</vt:lpstr>
      <vt:lpstr>Utilidad: servicios en Unreal</vt:lpstr>
      <vt:lpstr>Programación: lenguaje en Unity</vt:lpstr>
      <vt:lpstr>Programación: lenguaje en Unreal</vt:lpstr>
      <vt:lpstr>Programación: API en Unity</vt:lpstr>
      <vt:lpstr>Programación: API en Unreal</vt:lpstr>
      <vt:lpstr>Gráficos: renderizado en Unity</vt:lpstr>
      <vt:lpstr>Gráficos: renderizado en Unreal</vt:lpstr>
      <vt:lpstr>Gráficos: materiales y shaders en Unity</vt:lpstr>
      <vt:lpstr>Gráficos: materiales y shaders en Unreal</vt:lpstr>
      <vt:lpstr>Gráficos: animación 2D y 3D en Unity</vt:lpstr>
      <vt:lpstr>Gráficos: animación 2D y 3D en Unreal</vt:lpstr>
      <vt:lpstr>Sonido en Unity</vt:lpstr>
      <vt:lpstr>Sonido en Unreal</vt:lpstr>
      <vt:lpstr>Recursos: formación externa para Unity</vt:lpstr>
      <vt:lpstr>Recursos: formación externa para Unreal</vt:lpstr>
      <vt:lpstr>Recursos: multimedia externos para Unity</vt:lpstr>
      <vt:lpstr>Recursos: multimedia externos para Unreal</vt:lpstr>
      <vt:lpstr>Requisitos</vt:lpstr>
      <vt:lpstr>Documentación</vt:lpstr>
      <vt:lpstr>Asistencia Técnica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TG1 - Motores de videojuegos -</dc:title>
  <dc:creator>Laia Pomar Cortés</dc:creator>
  <cp:lastModifiedBy>Javi</cp:lastModifiedBy>
  <cp:revision>28</cp:revision>
  <dcterms:created xsi:type="dcterms:W3CDTF">2016-03-13T17:20:07Z</dcterms:created>
  <dcterms:modified xsi:type="dcterms:W3CDTF">2016-04-11T22:46:10Z</dcterms:modified>
</cp:coreProperties>
</file>